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259" r:id="rId4"/>
    <p:sldId id="289" r:id="rId5"/>
    <p:sldId id="260" r:id="rId6"/>
    <p:sldId id="290" r:id="rId7"/>
    <p:sldId id="303" r:id="rId8"/>
    <p:sldId id="300" r:id="rId9"/>
    <p:sldId id="261" r:id="rId10"/>
    <p:sldId id="262" r:id="rId11"/>
    <p:sldId id="277" r:id="rId12"/>
    <p:sldId id="315" r:id="rId13"/>
    <p:sldId id="314" r:id="rId14"/>
    <p:sldId id="304" r:id="rId15"/>
    <p:sldId id="286" r:id="rId16"/>
    <p:sldId id="275" r:id="rId17"/>
    <p:sldId id="276" r:id="rId18"/>
    <p:sldId id="310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316" r:id="rId27"/>
    <p:sldId id="272" r:id="rId28"/>
    <p:sldId id="313" r:id="rId29"/>
    <p:sldId id="273" r:id="rId30"/>
    <p:sldId id="274" r:id="rId31"/>
    <p:sldId id="288" r:id="rId32"/>
    <p:sldId id="291" r:id="rId33"/>
    <p:sldId id="292" r:id="rId34"/>
    <p:sldId id="293" r:id="rId35"/>
    <p:sldId id="297" r:id="rId36"/>
    <p:sldId id="307" r:id="rId37"/>
    <p:sldId id="299" r:id="rId38"/>
    <p:sldId id="306" r:id="rId39"/>
    <p:sldId id="298" r:id="rId40"/>
  </p:sldIdLst>
  <p:sldSz cx="9144000" cy="6858000" type="screen4x3"/>
  <p:notesSz cx="7102475" cy="93884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9550" autoAdjust="0"/>
  </p:normalViewPr>
  <p:slideViewPr>
    <p:cSldViewPr snapToGrid="0" snapToObjects="1">
      <p:cViewPr varScale="1">
        <p:scale>
          <a:sx n="100" d="100"/>
          <a:sy n="100" d="100"/>
        </p:scale>
        <p:origin x="18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0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3204" y="60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1" charset="0"/>
              </a:defRPr>
            </a:lvl1pPr>
          </a:lstStyle>
          <a:p>
            <a:pPr>
              <a:defRPr/>
            </a:pPr>
            <a:fld id="{14EB2D66-C694-4334-83DC-EA6D4712A34D}" type="datetime1">
              <a:rPr lang="en-US"/>
              <a:pPr>
                <a:defRPr/>
              </a:pPr>
              <a:t>6/8/2019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352800" y="8917422"/>
            <a:ext cx="3748031" cy="469424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1" charset="0"/>
              </a:defRPr>
            </a:lvl1pPr>
          </a:lstStyle>
          <a:p>
            <a:pPr algn="l">
              <a:defRPr/>
            </a:pPr>
            <a:fld id="{784C38E1-AAB1-46FD-801F-361CE9FFED40}" type="slidenum">
              <a:rPr lang="en-US"/>
              <a:pPr algn="l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85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pPr>
              <a:defRPr/>
            </a:pPr>
            <a:fld id="{66749BE6-2371-48B3-8F9D-DBB0934F8873}" type="datetimeFigureOut">
              <a:rPr lang="en-US"/>
              <a:pPr>
                <a:defRPr/>
              </a:pPr>
              <a:t>6/8/2019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pPr>
              <a:defRPr/>
            </a:pPr>
            <a:fld id="{57EDF2DE-CC8A-4FAC-8AB4-A4C7D8FE7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37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EDF2DE-CC8A-4FAC-8AB4-A4C7D8FE773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43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BEF4EC4C-39CC-4831-931F-6A3C3EE8E1D8}" type="datetime1">
              <a:rPr lang="en-US"/>
              <a:pPr>
                <a:defRPr/>
              </a:pPr>
              <a:t>6/8/2019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FB26D576-C938-4D40-89A6-49D137066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1EDFA-BEE7-4161-B563-CECA6244A47A}" type="datetime1">
              <a:rPr lang="en-US"/>
              <a:pPr>
                <a:defRPr/>
              </a:pPr>
              <a:t>6/8/2019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F7A75-0465-43AE-A19C-FACBDD066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BB2EC-0BF3-47FF-9130-DAA1CF15C747}" type="datetime1">
              <a:rPr lang="en-US"/>
              <a:pPr>
                <a:defRPr/>
              </a:pPr>
              <a:t>6/8/2019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F7281-EAE9-4DEC-9074-CEDBD9E98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DF304-8C2B-4468-B9B1-7D84C4E49136}" type="datetime1">
              <a:rPr lang="en-US"/>
              <a:pPr>
                <a:defRPr/>
              </a:pPr>
              <a:t>6/8/2019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B7B7E-7A8B-49F2-A29B-AAA18734C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86539C4C-E824-4149-B349-2A6119EE01CB}" type="datetime1">
              <a:rPr lang="en-US"/>
              <a:pPr>
                <a:defRPr/>
              </a:pPr>
              <a:t>6/8/2019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384DC852-4B54-462E-A2F2-60F2CA5F8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11864-D9D8-4AAD-B757-74B0C2785CAA}" type="datetime1">
              <a:rPr lang="en-US"/>
              <a:pPr>
                <a:defRPr/>
              </a:pPr>
              <a:t>6/8/2019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B310B-F7EF-40EB-8EA9-834A11D8F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4B0FA-30B7-465B-B526-F69CD322B174}" type="datetime1">
              <a:rPr lang="en-US"/>
              <a:pPr>
                <a:defRPr/>
              </a:pPr>
              <a:t>6/8/2019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D7360-F50B-48EC-88A5-2880F2E6F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DC1F8-9C90-4344-97E3-7BADB9FA9316}" type="datetime1">
              <a:rPr lang="en-US"/>
              <a:pPr>
                <a:defRPr/>
              </a:pPr>
              <a:t>6/8/2019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EF6C9-E5C4-4D2C-9191-A84B8A958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26E6E-EF76-4C30-9A35-3514CFD88FE6}" type="datetime1">
              <a:rPr lang="en-US"/>
              <a:pPr>
                <a:defRPr/>
              </a:pPr>
              <a:t>6/8/2019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8794F-4728-4EBC-A972-C16F353C1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6739-3657-4212-A0A2-7A1EA2E7A769}" type="datetime1">
              <a:rPr lang="en-US"/>
              <a:pPr>
                <a:defRPr/>
              </a:pPr>
              <a:t>6/8/2019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C2EBC-E81E-450A-97E6-701A7A2C9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5257800 w 5257800"/>
              <a:gd name="T1" fmla="*/ 2057400 h 4114800"/>
              <a:gd name="T2" fmla="*/ 2628900 w 5257800"/>
              <a:gd name="T3" fmla="*/ 4114800 h 4114800"/>
              <a:gd name="T4" fmla="*/ 0 w 5257800"/>
              <a:gd name="T5" fmla="*/ 2057400 h 4114800"/>
              <a:gd name="T6" fmla="*/ 2628900 w 5257800"/>
              <a:gd name="T7" fmla="*/ 0 h 4114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257800"/>
              <a:gd name="T13" fmla="*/ 0 h 4114800"/>
              <a:gd name="T14" fmla="*/ 5182785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ight Triangle 5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63500" dist="6350" dir="12899787" algn="tl" rotWithShape="0">
              <a:srgbClr val="000000">
                <a:alpha val="46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A34DC-0C15-4670-8733-149582961E0D}" type="datetime1">
              <a:rPr lang="en-US"/>
              <a:pPr>
                <a:defRPr/>
              </a:pPr>
              <a:t>6/8/2019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2CBB0-8A8D-4C11-ACDD-38B552121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-111" charset="0"/>
              </a:defRPr>
            </a:lvl1pPr>
          </a:lstStyle>
          <a:p>
            <a:pPr>
              <a:defRPr/>
            </a:pPr>
            <a:fld id="{B4329545-EB5F-487A-8BAA-8C51A1913E52}" type="datetime1">
              <a:rPr lang="en-US"/>
              <a:pPr>
                <a:defRPr/>
              </a:pPr>
              <a:t>6/8/2019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itchFamily="-111" charset="0"/>
              </a:defRPr>
            </a:lvl1pPr>
          </a:lstStyle>
          <a:p>
            <a:pPr>
              <a:defRPr/>
            </a:pPr>
            <a:fld id="{46E3B8D8-8F90-4207-8F50-BA4B77AE9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57" r:id="rId2"/>
    <p:sldLayoutId id="2147483866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7" r:id="rId9"/>
    <p:sldLayoutId id="2147483863" r:id="rId10"/>
    <p:sldLayoutId id="214748386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12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-111" charset="2"/>
        <a:buChar char=""/>
        <a:defRPr sz="26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-111" charset="2"/>
        <a:buChar char="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-111" charset="2"/>
        <a:buChar char=""/>
        <a:defRPr sz="21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-111" charset="2"/>
        <a:buChar char="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-111" charset="2"/>
        <a:buChar char="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291" y="925559"/>
            <a:ext cx="6899223" cy="176066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>ORIENTATION: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Grand Jury 101</a:t>
            </a:r>
            <a:endParaRPr lang="en-US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71600" y="2967038"/>
            <a:ext cx="6400800" cy="3300412"/>
          </a:xfrm>
        </p:spPr>
        <p:txBody>
          <a:bodyPr/>
          <a:lstStyle/>
          <a:p>
            <a:pPr marR="0" algn="ctr" eaLnBrk="1" hangingPunct="1"/>
            <a:r>
              <a:rPr lang="en-US" sz="3800" dirty="0" smtClean="0">
                <a:latin typeface="+mj-lt"/>
                <a:ea typeface="ＭＳ Ｐゴシック" pitchFamily="-111" charset="-128"/>
              </a:rPr>
              <a:t>Presented to the </a:t>
            </a:r>
            <a:r>
              <a:rPr lang="en-US" sz="3800" dirty="0" smtClean="0">
                <a:latin typeface="+mj-lt"/>
                <a:ea typeface="ＭＳ Ｐゴシック" pitchFamily="-111" charset="-128"/>
              </a:rPr>
              <a:t>2019/2020 </a:t>
            </a:r>
            <a:endParaRPr lang="en-US" sz="3800" dirty="0" smtClean="0">
              <a:latin typeface="+mj-lt"/>
              <a:ea typeface="ＭＳ Ｐゴシック" pitchFamily="-111" charset="-128"/>
            </a:endParaRPr>
          </a:p>
          <a:p>
            <a:pPr marR="0" algn="ctr" eaLnBrk="1" hangingPunct="1"/>
            <a:r>
              <a:rPr lang="en-US" sz="3800" dirty="0" smtClean="0">
                <a:latin typeface="+mj-lt"/>
                <a:ea typeface="ＭＳ Ｐゴシック" pitchFamily="-111" charset="-128"/>
              </a:rPr>
              <a:t>Shasta County Grand Jury</a:t>
            </a:r>
          </a:p>
          <a:p>
            <a:pPr marR="0" algn="ctr" eaLnBrk="1" hangingPunct="1"/>
            <a:r>
              <a:rPr lang="en-US" dirty="0" smtClean="0">
                <a:latin typeface="+mj-lt"/>
                <a:ea typeface="ＭＳ Ｐゴシック" pitchFamily="-111" charset="-128"/>
              </a:rPr>
              <a:t>By</a:t>
            </a:r>
          </a:p>
          <a:p>
            <a:pPr marR="0" algn="ctr" eaLnBrk="1" hangingPunct="1"/>
            <a:r>
              <a:rPr lang="en-US" dirty="0" smtClean="0">
                <a:latin typeface="+mj-lt"/>
                <a:ea typeface="ＭＳ Ｐゴシック" pitchFamily="-111" charset="-128"/>
              </a:rPr>
              <a:t>Marsha Caranci </a:t>
            </a:r>
          </a:p>
          <a:p>
            <a:pPr marR="0" algn="ctr" eaLnBrk="1" hangingPunct="1"/>
            <a:r>
              <a:rPr lang="en-US" dirty="0" smtClean="0">
                <a:latin typeface="+mj-lt"/>
                <a:ea typeface="ＭＳ Ｐゴシック" pitchFamily="-111" charset="-128"/>
              </a:rPr>
              <a:t>Karen Jahr</a:t>
            </a:r>
          </a:p>
          <a:p>
            <a:pPr marR="0" algn="ctr" eaLnBrk="1" hangingPunct="1"/>
            <a:r>
              <a:rPr lang="en-US" dirty="0" smtClean="0">
                <a:latin typeface="+mj-lt"/>
                <a:ea typeface="ＭＳ Ｐゴシック" pitchFamily="-111" charset="-128"/>
              </a:rPr>
              <a:t>Ray Frisbie</a:t>
            </a:r>
          </a:p>
          <a:p>
            <a:pPr marR="0" eaLnBrk="1" hangingPunct="1"/>
            <a:endParaRPr lang="en-US" dirty="0" smtClean="0">
              <a:ea typeface="ＭＳ Ｐゴシック" pitchFamily="-111" charset="-128"/>
            </a:endParaRPr>
          </a:p>
        </p:txBody>
      </p:sp>
      <p:sp>
        <p:nvSpPr>
          <p:cNvPr id="512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46A7A79-47FF-43AA-8EEF-7798A37BAEA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94637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100" dirty="0" smtClean="0">
                <a:ea typeface="ＭＳ Ｐゴシック" pitchFamily="-111" charset="-128"/>
              </a:rPr>
              <a:t/>
            </a:r>
            <a:br>
              <a:rPr lang="en-US" sz="4100" dirty="0" smtClean="0">
                <a:ea typeface="ＭＳ Ｐゴシック" pitchFamily="-111" charset="-128"/>
              </a:rPr>
            </a:br>
            <a:r>
              <a:rPr lang="en-US" sz="4400" dirty="0" smtClean="0">
                <a:ea typeface="ＭＳ Ｐゴシック" pitchFamily="-111" charset="-128"/>
              </a:rPr>
              <a:t>PROCEDURES MANUAL</a:t>
            </a:r>
            <a:endParaRPr lang="en-US" sz="4100" dirty="0" smtClean="0">
              <a:ea typeface="ＭＳ Ｐゴシック" pitchFamily="-111" charset="-128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807029"/>
            <a:ext cx="8229600" cy="4914446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3200" dirty="0" smtClean="0">
                <a:latin typeface="+mj-lt"/>
                <a:ea typeface="ＭＳ Ｐゴシック" pitchFamily="-111" charset="-128"/>
              </a:rPr>
              <a:t>Covers all aspects of Grand Jury service</a:t>
            </a:r>
            <a:r>
              <a:rPr lang="en-US" sz="2800" dirty="0" smtClean="0">
                <a:latin typeface="+mj-lt"/>
                <a:ea typeface="ＭＳ Ｐゴシック" pitchFamily="-111" charset="-128"/>
              </a:rPr>
              <a:t>: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Juror conduct and meeting rules</a:t>
            </a:r>
            <a:endParaRPr lang="en-US" sz="2800" dirty="0">
              <a:latin typeface="+mj-lt"/>
              <a:ea typeface="ＭＳ Ｐゴシック" pitchFamily="-111" charset="-128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sz="2800" dirty="0">
                <a:latin typeface="+mj-lt"/>
                <a:ea typeface="ＭＳ Ｐゴシック" pitchFamily="-111" charset="-128"/>
              </a:rPr>
              <a:t>Organization (officers and committees)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How to conduct investigations and write reports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Criminal functions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Statutory and case law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Helpful forms and procedures</a:t>
            </a:r>
          </a:p>
        </p:txBody>
      </p:sp>
      <p:sp>
        <p:nvSpPr>
          <p:cNvPr id="1434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FE4275-4827-40D0-97A0-379BEEE9513E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1850"/>
            <a:ext cx="8229600" cy="81407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500" dirty="0" smtClean="0">
                <a:ea typeface="ＭＳ Ｐゴシック" pitchFamily="-111" charset="-128"/>
              </a:rPr>
              <a:t>INTRODUCTORY CHAPTERS (1 and 2)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767443" y="2022975"/>
            <a:ext cx="7609113" cy="4561114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Chapter 1: Forms and acknowledgements </a:t>
            </a:r>
            <a:r>
              <a:rPr lang="en-US" sz="2800" dirty="0">
                <a:latin typeface="+mj-lt"/>
                <a:ea typeface="ＭＳ Ｐゴシック" pitchFamily="-111" charset="-128"/>
              </a:rPr>
              <a:t>w</a:t>
            </a:r>
            <a:r>
              <a:rPr lang="en-US" sz="2800" dirty="0" smtClean="0">
                <a:latin typeface="+mj-lt"/>
                <a:ea typeface="ＭＳ Ｐゴシック" pitchFamily="-111" charset="-128"/>
              </a:rPr>
              <a:t>orkbook</a:t>
            </a:r>
          </a:p>
          <a:p>
            <a:pPr lvl="1" eaLnBrk="1" hangingPunct="1">
              <a:spcAft>
                <a:spcPts val="0"/>
              </a:spcAft>
            </a:pPr>
            <a:r>
              <a:rPr lang="en-US" dirty="0">
                <a:latin typeface="+mj-lt"/>
                <a:ea typeface="ＭＳ Ｐゴシック" pitchFamily="-111" charset="-128"/>
              </a:rPr>
              <a:t>Personal information and skills questionnaires</a:t>
            </a:r>
          </a:p>
          <a:p>
            <a:pPr lvl="1" eaLnBrk="1" hangingPunct="1">
              <a:spcAft>
                <a:spcPts val="0"/>
              </a:spcAft>
            </a:pPr>
            <a:r>
              <a:rPr lang="en-US" dirty="0">
                <a:latin typeface="+mj-lt"/>
                <a:ea typeface="ＭＳ Ｐゴシック" pitchFamily="-111" charset="-128"/>
              </a:rPr>
              <a:t>Form 700 and expense claim forms</a:t>
            </a:r>
          </a:p>
          <a:p>
            <a:pPr lvl="1" eaLnBrk="1" hangingPunct="1">
              <a:spcAft>
                <a:spcPts val="0"/>
              </a:spcAft>
            </a:pPr>
            <a:r>
              <a:rPr lang="en-US" dirty="0">
                <a:latin typeface="+mj-lt"/>
                <a:ea typeface="ＭＳ Ｐゴシック" pitchFamily="-111" charset="-128"/>
              </a:rPr>
              <a:t>How to use county webmail</a:t>
            </a:r>
          </a:p>
          <a:p>
            <a:pPr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Chapter 2: Overview of grand jury history and duties</a:t>
            </a:r>
          </a:p>
          <a:p>
            <a:pPr lvl="1" eaLnBrk="1" hangingPunct="1"/>
            <a:r>
              <a:rPr lang="en-US" dirty="0" smtClean="0">
                <a:latin typeface="+mj-lt"/>
                <a:ea typeface="ＭＳ Ｐゴシック" pitchFamily="-111" charset="-128"/>
              </a:rPr>
              <a:t>Juror’s oath</a:t>
            </a:r>
          </a:p>
          <a:p>
            <a:pPr lvl="1" eaLnBrk="1" hangingPunct="1"/>
            <a:r>
              <a:rPr lang="en-US" dirty="0" smtClean="0">
                <a:latin typeface="+mj-lt"/>
                <a:ea typeface="ＭＳ Ｐゴシック" pitchFamily="-111" charset="-128"/>
              </a:rPr>
              <a:t>Judge’s charge</a:t>
            </a:r>
            <a:endParaRPr lang="en-US" dirty="0">
              <a:latin typeface="+mj-lt"/>
              <a:ea typeface="ＭＳ Ｐゴシック" pitchFamily="-111" charset="-128"/>
            </a:endParaRPr>
          </a:p>
          <a:p>
            <a:pPr eaLnBrk="1" hangingPunct="1"/>
            <a:endParaRPr lang="en-US" sz="1600" dirty="0" smtClean="0">
              <a:ea typeface="ＭＳ Ｐゴシック" pitchFamily="-111" charset="-128"/>
            </a:endParaRPr>
          </a:p>
          <a:p>
            <a:pPr eaLnBrk="1" hangingPunct="1">
              <a:buFont typeface="Wingdings 2" pitchFamily="-111" charset="2"/>
              <a:buNone/>
            </a:pPr>
            <a:endParaRPr lang="en-US" dirty="0" smtClean="0">
              <a:ea typeface="ＭＳ Ｐゴシック" pitchFamily="-111" charset="-128"/>
            </a:endParaRPr>
          </a:p>
        </p:txBody>
      </p:sp>
      <p:sp>
        <p:nvSpPr>
          <p:cNvPr id="1536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988844D-FA8D-43D7-A4A9-DA95B74781A1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615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500" dirty="0" smtClean="0">
                <a:ea typeface="ＭＳ Ｐゴシック" pitchFamily="-111" charset="-128"/>
              </a:rPr>
              <a:t>CONDUCT AND OPERATIONAL PROCEDURES (Chapter 3)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295400" y="2353056"/>
            <a:ext cx="7081156" cy="4003294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Legal requirements</a:t>
            </a:r>
          </a:p>
          <a:p>
            <a:pPr eaLnBrk="1" hangingPunct="1">
              <a:spcAft>
                <a:spcPts val="1200"/>
              </a:spcAft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Adoption of procedures</a:t>
            </a:r>
          </a:p>
          <a:p>
            <a:pPr eaLnBrk="1" hangingPunct="1">
              <a:spcAft>
                <a:spcPts val="1200"/>
              </a:spcAft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Conflicts of interest and ethics</a:t>
            </a:r>
            <a:endParaRPr lang="en-US" sz="2000" dirty="0" smtClean="0">
              <a:latin typeface="+mj-lt"/>
              <a:ea typeface="ＭＳ Ｐゴシック" pitchFamily="-111" charset="-128"/>
            </a:endParaRPr>
          </a:p>
          <a:p>
            <a:pPr eaLnBrk="1" hangingPunct="1">
              <a:spcAft>
                <a:spcPts val="1200"/>
              </a:spcAft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Confidentiality</a:t>
            </a:r>
            <a:endParaRPr lang="en-US" sz="2000" dirty="0" smtClean="0">
              <a:latin typeface="+mj-lt"/>
              <a:ea typeface="ＭＳ Ｐゴシック" pitchFamily="-111" charset="-128"/>
            </a:endParaRPr>
          </a:p>
          <a:p>
            <a:pPr eaLnBrk="1" hangingPunct="1">
              <a:spcAft>
                <a:spcPts val="1200"/>
              </a:spcAft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Budget and spending limits</a:t>
            </a:r>
          </a:p>
          <a:p>
            <a:pPr eaLnBrk="1" hangingPunct="1">
              <a:spcAft>
                <a:spcPts val="1200"/>
              </a:spcAft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Orientation and training</a:t>
            </a:r>
            <a:endParaRPr lang="en-US" sz="1900" dirty="0" smtClean="0">
              <a:latin typeface="+mj-lt"/>
              <a:ea typeface="ＭＳ Ｐゴシック" pitchFamily="-111" charset="-128"/>
            </a:endParaRPr>
          </a:p>
          <a:p>
            <a:pPr eaLnBrk="1" hangingPunct="1"/>
            <a:endParaRPr lang="en-US" sz="1600" dirty="0" smtClean="0">
              <a:ea typeface="ＭＳ Ｐゴシック" pitchFamily="-111" charset="-128"/>
            </a:endParaRPr>
          </a:p>
          <a:p>
            <a:pPr eaLnBrk="1" hangingPunct="1">
              <a:buFont typeface="Wingdings 2" pitchFamily="-111" charset="2"/>
              <a:buNone/>
            </a:pPr>
            <a:endParaRPr lang="en-US" dirty="0" smtClean="0">
              <a:ea typeface="ＭＳ Ｐゴシック" pitchFamily="-111" charset="-128"/>
            </a:endParaRPr>
          </a:p>
        </p:txBody>
      </p:sp>
      <p:sp>
        <p:nvSpPr>
          <p:cNvPr id="1536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988844D-FA8D-43D7-A4A9-DA95B74781A1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3461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615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500" dirty="0" smtClean="0">
                <a:ea typeface="ＭＳ Ｐゴシック" pitchFamily="-111" charset="-128"/>
              </a:rPr>
              <a:t>GRAND JURY MEETINGS </a:t>
            </a:r>
            <a:br>
              <a:rPr lang="en-US" sz="4500" dirty="0" smtClean="0">
                <a:ea typeface="ＭＳ Ｐゴシック" pitchFamily="-111" charset="-128"/>
              </a:rPr>
            </a:br>
            <a:r>
              <a:rPr lang="en-US" sz="4500" dirty="0" smtClean="0">
                <a:ea typeface="ＭＳ Ｐゴシック" pitchFamily="-111" charset="-128"/>
              </a:rPr>
              <a:t>(Chapter 3)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2274571"/>
            <a:ext cx="8229600" cy="458343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+mj-lt"/>
                <a:ea typeface="ＭＳ Ｐゴシック" pitchFamily="-111" charset="-128"/>
              </a:rPr>
              <a:t>First few </a:t>
            </a:r>
            <a:r>
              <a:rPr lang="en-US" sz="2800" dirty="0" smtClean="0">
                <a:latin typeface="+mj-lt"/>
                <a:ea typeface="ＭＳ Ｐゴシック" pitchFamily="-111" charset="-128"/>
              </a:rPr>
              <a:t>plenary meetings</a:t>
            </a:r>
            <a:endParaRPr lang="en-US" sz="2800" dirty="0">
              <a:latin typeface="+mj-lt"/>
              <a:ea typeface="ＭＳ Ｐゴシック" pitchFamily="-111" charset="-128"/>
            </a:endParaRPr>
          </a:p>
          <a:p>
            <a:pPr lvl="1" eaLnBrk="1" hangingPunct="1"/>
            <a:r>
              <a:rPr lang="en-US" sz="2800" dirty="0">
                <a:latin typeface="+mj-lt"/>
                <a:ea typeface="ＭＳ Ｐゴシック" pitchFamily="-111" charset="-128"/>
                <a:cs typeface="ＭＳ Ｐゴシック" pitchFamily="-112" charset="-128"/>
              </a:rPr>
              <a:t>Get </a:t>
            </a:r>
            <a:r>
              <a:rPr lang="en-US" sz="2800" dirty="0" smtClean="0">
                <a:latin typeface="+mj-lt"/>
                <a:ea typeface="ＭＳ Ｐゴシック" pitchFamily="-111" charset="-128"/>
                <a:cs typeface="ＭＳ Ｐゴシック" pitchFamily="-112" charset="-128"/>
              </a:rPr>
              <a:t>organized (select officers and committees)</a:t>
            </a:r>
            <a:endParaRPr lang="en-US" sz="2800" dirty="0">
              <a:latin typeface="+mj-lt"/>
              <a:ea typeface="ＭＳ Ｐゴシック" pitchFamily="-111" charset="-128"/>
              <a:cs typeface="ＭＳ Ｐゴシック" pitchFamily="-112" charset="-128"/>
            </a:endParaRPr>
          </a:p>
          <a:p>
            <a:pPr lvl="1" eaLnBrk="1" hangingPunct="1"/>
            <a:r>
              <a:rPr lang="en-US" sz="2800" dirty="0">
                <a:latin typeface="+mj-lt"/>
                <a:ea typeface="ＭＳ Ｐゴシック" pitchFamily="-111" charset="-128"/>
                <a:cs typeface="ＭＳ Ｐゴシック" pitchFamily="-112" charset="-128"/>
              </a:rPr>
              <a:t>Establish meeting schedule</a:t>
            </a:r>
          </a:p>
          <a:p>
            <a:pPr lvl="1" eaLnBrk="1" hangingPunct="1"/>
            <a:r>
              <a:rPr lang="en-US" sz="2800" dirty="0" smtClean="0">
                <a:latin typeface="+mj-lt"/>
                <a:ea typeface="ＭＳ Ｐゴシック" pitchFamily="-111" charset="-128"/>
                <a:cs typeface="ＭＳ Ｐゴシック" pitchFamily="-112" charset="-128"/>
              </a:rPr>
              <a:t>Adopt procedures and set </a:t>
            </a:r>
            <a:r>
              <a:rPr lang="en-US" sz="2800" dirty="0">
                <a:latin typeface="+mj-lt"/>
                <a:ea typeface="ＭＳ Ｐゴシック" pitchFamily="-111" charset="-128"/>
                <a:cs typeface="ＭＳ Ｐゴシック" pitchFamily="-112" charset="-128"/>
              </a:rPr>
              <a:t>ground rules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A </a:t>
            </a:r>
            <a:r>
              <a:rPr lang="en-US" sz="2800" dirty="0">
                <a:latin typeface="+mj-lt"/>
                <a:ea typeface="ＭＳ Ｐゴシック" pitchFamily="-111" charset="-128"/>
              </a:rPr>
              <a:t>quorum for conducting business is 12 </a:t>
            </a:r>
            <a:r>
              <a:rPr lang="en-US" sz="2800" dirty="0" smtClean="0">
                <a:latin typeface="+mj-lt"/>
                <a:ea typeface="ＭＳ Ｐゴシック" pitchFamily="-111" charset="-128"/>
              </a:rPr>
              <a:t>jurors</a:t>
            </a:r>
            <a:endParaRPr lang="en-US" sz="2800" dirty="0">
              <a:latin typeface="+mj-lt"/>
              <a:ea typeface="ＭＳ Ｐゴシック" pitchFamily="-111" charset="-128"/>
            </a:endParaRPr>
          </a:p>
          <a:p>
            <a:pPr eaLnBrk="1" hangingPunct="1">
              <a:lnSpc>
                <a:spcPct val="90000"/>
              </a:lnSpc>
              <a:spcBef>
                <a:spcPts val="1800"/>
              </a:spcBef>
            </a:pPr>
            <a:r>
              <a:rPr lang="en-US" sz="2800" dirty="0">
                <a:latin typeface="+mj-lt"/>
                <a:ea typeface="ＭＳ Ｐゴシック" pitchFamily="-111" charset="-128"/>
              </a:rPr>
              <a:t>Supermajority vote (12 votes) required for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800" dirty="0">
                <a:latin typeface="+mj-lt"/>
                <a:ea typeface="ＭＳ Ｐゴシック" pitchFamily="-111" charset="-128"/>
                <a:cs typeface="ＭＳ Ｐゴシック" pitchFamily="-112" charset="-128"/>
              </a:rPr>
              <a:t>Adoption </a:t>
            </a:r>
            <a:r>
              <a:rPr lang="en-US" sz="2800" dirty="0" smtClean="0">
                <a:latin typeface="+mj-lt"/>
                <a:ea typeface="ＭＳ Ｐゴシック" pitchFamily="-111" charset="-128"/>
                <a:cs typeface="ＭＳ Ｐゴシック" pitchFamily="-112" charset="-128"/>
              </a:rPr>
              <a:t>of </a:t>
            </a:r>
            <a:r>
              <a:rPr lang="en-US" sz="2800" dirty="0">
                <a:latin typeface="+mj-lt"/>
                <a:ea typeface="ＭＳ Ｐゴシック" pitchFamily="-111" charset="-128"/>
                <a:cs typeface="ＭＳ Ｐゴシック" pitchFamily="-112" charset="-128"/>
              </a:rPr>
              <a:t>Procedures </a:t>
            </a:r>
            <a:r>
              <a:rPr lang="en-US" sz="2800" dirty="0" smtClean="0">
                <a:latin typeface="+mj-lt"/>
                <a:ea typeface="ＭＳ Ｐゴシック" pitchFamily="-111" charset="-128"/>
                <a:cs typeface="ＭＳ Ｐゴシック" pitchFamily="-112" charset="-128"/>
              </a:rPr>
              <a:t>Manual and all “</a:t>
            </a:r>
            <a:r>
              <a:rPr lang="en-US" sz="2800" dirty="0">
                <a:latin typeface="+mj-lt"/>
                <a:ea typeface="ＭＳ Ｐゴシック" pitchFamily="-111" charset="-128"/>
                <a:cs typeface="ＭＳ Ｐゴシック" pitchFamily="-112" charset="-128"/>
              </a:rPr>
              <a:t>p</a:t>
            </a:r>
            <a:r>
              <a:rPr lang="en-US" sz="2800" dirty="0" smtClean="0">
                <a:latin typeface="+mj-lt"/>
                <a:ea typeface="ＭＳ Ｐゴシック" pitchFamily="-111" charset="-128"/>
                <a:cs typeface="ＭＳ Ｐゴシック" pitchFamily="-112" charset="-128"/>
              </a:rPr>
              <a:t>ublic </a:t>
            </a:r>
            <a:r>
              <a:rPr lang="en-US" sz="2800" dirty="0">
                <a:latin typeface="+mj-lt"/>
                <a:ea typeface="ＭＳ Ｐゴシック" pitchFamily="-111" charset="-128"/>
                <a:cs typeface="ＭＳ Ｐゴシック" pitchFamily="-112" charset="-128"/>
              </a:rPr>
              <a:t>actions” of the </a:t>
            </a:r>
            <a:r>
              <a:rPr lang="en-US" sz="2800" dirty="0" smtClean="0">
                <a:latin typeface="+mj-lt"/>
                <a:ea typeface="ＭＳ Ｐゴシック" pitchFamily="-111" charset="-128"/>
                <a:cs typeface="ＭＳ Ｐゴシック" pitchFamily="-112" charset="-128"/>
              </a:rPr>
              <a:t>jury</a:t>
            </a:r>
            <a:endParaRPr lang="en-US" sz="1900" dirty="0" smtClean="0">
              <a:ea typeface="ＭＳ Ｐゴシック" pitchFamily="-111" charset="-128"/>
            </a:endParaRPr>
          </a:p>
          <a:p>
            <a:pPr eaLnBrk="1" hangingPunct="1"/>
            <a:endParaRPr lang="en-US" sz="1600" dirty="0" smtClean="0">
              <a:ea typeface="ＭＳ Ｐゴシック" pitchFamily="-111" charset="-128"/>
            </a:endParaRPr>
          </a:p>
          <a:p>
            <a:pPr eaLnBrk="1" hangingPunct="1">
              <a:buFont typeface="Wingdings 2" pitchFamily="-111" charset="2"/>
              <a:buNone/>
            </a:pPr>
            <a:endParaRPr lang="en-US" dirty="0" smtClean="0">
              <a:ea typeface="ＭＳ Ｐゴシック" pitchFamily="-111" charset="-128"/>
            </a:endParaRPr>
          </a:p>
        </p:txBody>
      </p:sp>
      <p:sp>
        <p:nvSpPr>
          <p:cNvPr id="1536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988844D-FA8D-43D7-A4A9-DA95B74781A1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1485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960120"/>
            <a:ext cx="8229600" cy="1267369"/>
          </a:xfrm>
        </p:spPr>
        <p:txBody>
          <a:bodyPr/>
          <a:lstStyle/>
          <a:p>
            <a:pPr algn="ctr" eaLnBrk="1" hangingPunct="1"/>
            <a:r>
              <a:rPr lang="en-US" sz="4200" dirty="0" smtClean="0">
                <a:ea typeface="ＭＳ Ｐゴシック" pitchFamily="-111" charset="-128"/>
              </a:rPr>
              <a:t>ATTENDANCE AT MEETINGS</a:t>
            </a:r>
            <a:br>
              <a:rPr lang="en-US" sz="4200" dirty="0" smtClean="0">
                <a:ea typeface="ＭＳ Ｐゴシック" pitchFamily="-111" charset="-128"/>
              </a:rPr>
            </a:br>
            <a:r>
              <a:rPr lang="en-US" sz="4200" dirty="0" smtClean="0">
                <a:ea typeface="ＭＳ Ｐゴシック" pitchFamily="-111" charset="-128"/>
              </a:rPr>
              <a:t>(Chapter 3)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062990" y="2416764"/>
            <a:ext cx="6949440" cy="375031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endParaRPr lang="en-US" sz="1100" dirty="0" smtClean="0">
              <a:latin typeface="+mj-lt"/>
              <a:ea typeface="ＭＳ Ｐゴシック" pitchFamily="-111" charset="-128"/>
            </a:endParaRPr>
          </a:p>
          <a:p>
            <a:pPr eaLnBrk="1" hangingPunct="1"/>
            <a:r>
              <a:rPr lang="en-US" sz="3200" dirty="0">
                <a:latin typeface="+mj-lt"/>
                <a:ea typeface="ＭＳ Ｐゴシック" pitchFamily="-111" charset="-128"/>
              </a:rPr>
              <a:t>Attendance requirements </a:t>
            </a:r>
            <a:endParaRPr lang="en-US" sz="3200" dirty="0" smtClean="0">
              <a:latin typeface="+mj-lt"/>
              <a:ea typeface="ＭＳ Ｐゴシック" pitchFamily="-111" charset="-128"/>
            </a:endParaRPr>
          </a:p>
          <a:p>
            <a:pPr lvl="1"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Plenary meetings</a:t>
            </a:r>
          </a:p>
          <a:p>
            <a:pPr lvl="1"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Committee meetings</a:t>
            </a:r>
          </a:p>
          <a:p>
            <a:pPr lvl="1"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Tours, interviews, board meetings</a:t>
            </a:r>
            <a:endParaRPr lang="en-US" sz="2800" dirty="0">
              <a:latin typeface="+mj-lt"/>
              <a:ea typeface="ＭＳ Ｐゴシック" pitchFamily="-111" charset="-128"/>
            </a:endParaRPr>
          </a:p>
          <a:p>
            <a:pPr eaLnBrk="1" hangingPunct="1"/>
            <a:r>
              <a:rPr lang="en-US" sz="3200" dirty="0" smtClean="0">
                <a:latin typeface="+mj-lt"/>
                <a:ea typeface="ＭＳ Ｐゴシック" pitchFamily="-111" charset="-128"/>
              </a:rPr>
              <a:t>Absences</a:t>
            </a:r>
          </a:p>
          <a:p>
            <a:pPr eaLnBrk="1" hangingPunct="1"/>
            <a:r>
              <a:rPr lang="en-US" sz="3200" dirty="0" smtClean="0">
                <a:latin typeface="+mj-lt"/>
                <a:ea typeface="ＭＳ Ｐゴシック" pitchFamily="-111" charset="-128"/>
              </a:rPr>
              <a:t>Resignations</a:t>
            </a:r>
            <a:endParaRPr lang="en-US" sz="3200" dirty="0" smtClean="0">
              <a:ea typeface="ＭＳ Ｐゴシック" pitchFamily="-111" charset="-128"/>
            </a:endParaRPr>
          </a:p>
          <a:p>
            <a:pPr eaLnBrk="1" hangingPunct="1">
              <a:lnSpc>
                <a:spcPct val="90000"/>
              </a:lnSpc>
              <a:buFont typeface="Wingdings 2" pitchFamily="-111" charset="2"/>
              <a:buNone/>
            </a:pPr>
            <a:endParaRPr lang="en-US" dirty="0" smtClean="0">
              <a:ea typeface="ＭＳ Ｐゴシック" pitchFamily="-111" charset="-128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>
              <a:ea typeface="ＭＳ Ｐゴシック" pitchFamily="-111" charset="-128"/>
            </a:endParaRPr>
          </a:p>
        </p:txBody>
      </p:sp>
      <p:sp>
        <p:nvSpPr>
          <p:cNvPr id="1638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E9993C9-3C07-4C76-B341-3D288376149D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5538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500" dirty="0" smtClean="0">
                <a:ea typeface="ＭＳ Ｐゴシック" pitchFamily="-111" charset="-128"/>
              </a:rPr>
              <a:t>TIMELINE OF GRAND JURY ACTIVITIES (Chapter 3)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04672" y="2720024"/>
            <a:ext cx="7510272" cy="3725408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+mj-lt"/>
                <a:ea typeface="ＭＳ Ｐゴシック" pitchFamily="-111" charset="-128"/>
              </a:rPr>
              <a:t>Month by month list of recommended activities</a:t>
            </a:r>
            <a:endParaRPr lang="en-US" sz="1100" dirty="0" smtClean="0">
              <a:latin typeface="+mj-lt"/>
              <a:ea typeface="ＭＳ Ｐゴシック" pitchFamily="-111" charset="-128"/>
            </a:endParaRPr>
          </a:p>
          <a:p>
            <a:pPr eaLnBrk="1" hangingPunct="1">
              <a:spcBef>
                <a:spcPts val="2400"/>
              </a:spcBef>
            </a:pPr>
            <a:r>
              <a:rPr lang="en-US" sz="3200" dirty="0">
                <a:latin typeface="+mj-lt"/>
                <a:ea typeface="ＭＳ Ｐゴシック" pitchFamily="-111" charset="-128"/>
              </a:rPr>
              <a:t>Look </a:t>
            </a:r>
            <a:r>
              <a:rPr lang="en-US" sz="3200" dirty="0" smtClean="0">
                <a:latin typeface="+mj-lt"/>
                <a:ea typeface="ＭＳ Ｐゴシック" pitchFamily="-111" charset="-128"/>
              </a:rPr>
              <a:t>at </a:t>
            </a:r>
            <a:r>
              <a:rPr lang="en-US" sz="3200" dirty="0">
                <a:latin typeface="+mj-lt"/>
                <a:ea typeface="ＭＳ Ｐゴシック" pitchFamily="-111" charset="-128"/>
              </a:rPr>
              <a:t>this to get a picture of your year</a:t>
            </a:r>
          </a:p>
          <a:p>
            <a:pPr eaLnBrk="1" hangingPunct="1">
              <a:spcBef>
                <a:spcPts val="2400"/>
              </a:spcBef>
            </a:pPr>
            <a:r>
              <a:rPr lang="en-US" sz="3200" dirty="0" smtClean="0">
                <a:latin typeface="+mj-lt"/>
                <a:ea typeface="ＭＳ Ｐゴシック" pitchFamily="-111" charset="-128"/>
              </a:rPr>
              <a:t>Review of the Timeline should be on the jury’s meeting agenda every month</a:t>
            </a:r>
          </a:p>
          <a:p>
            <a:pPr eaLnBrk="1" hangingPunct="1"/>
            <a:endParaRPr lang="en-US" sz="2000" dirty="0" smtClean="0">
              <a:ea typeface="ＭＳ Ｐゴシック" pitchFamily="-111" charset="-128"/>
            </a:endParaRPr>
          </a:p>
        </p:txBody>
      </p:sp>
      <p:sp>
        <p:nvSpPr>
          <p:cNvPr id="1946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E04A18-883C-43F6-AE55-CE18421E4D5E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498475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4200" dirty="0" smtClean="0">
                <a:ea typeface="ＭＳ Ｐゴシック" pitchFamily="-111" charset="-128"/>
              </a:rPr>
              <a:t>COMING UP THIS AFTERNOON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993900"/>
            <a:ext cx="8229600" cy="43878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400" dirty="0" smtClean="0">
              <a:ea typeface="ＭＳ Ｐゴシック" pitchFamily="-111" charset="-128"/>
            </a:endParaRPr>
          </a:p>
          <a:p>
            <a:pPr marL="393700" lvl="1" indent="0" eaLnBrk="1" hangingPunct="1">
              <a:lnSpc>
                <a:spcPct val="80000"/>
              </a:lnSpc>
              <a:buNone/>
            </a:pPr>
            <a:endParaRPr lang="en-US" sz="1800" dirty="0" smtClean="0">
              <a:latin typeface="+mj-lt"/>
              <a:ea typeface="ＭＳ Ｐゴシック" pitchFamily="-111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Grand Jury 101, Part 2: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Descriptions of officer’s duties and committee activities by outgoing officers and committee chairs</a:t>
            </a:r>
          </a:p>
          <a:p>
            <a:pPr lvl="1" eaLnBrk="1" hangingPunct="1">
              <a:lnSpc>
                <a:spcPct val="80000"/>
              </a:lnSpc>
            </a:pPr>
            <a:endParaRPr lang="en-US" sz="1100" dirty="0" smtClean="0">
              <a:latin typeface="+mj-lt"/>
              <a:ea typeface="ＭＳ Ｐゴシック" pitchFamily="-111" charset="-128"/>
            </a:endParaRPr>
          </a:p>
          <a:p>
            <a:pPr lvl="1" eaLnBrk="1" hangingPunct="1">
              <a:lnSpc>
                <a:spcPct val="80000"/>
              </a:lnSpc>
              <a:buClr>
                <a:srgbClr val="0BD0D9"/>
              </a:buClr>
              <a:buSzPct val="95000"/>
            </a:pPr>
            <a:endParaRPr lang="en-US" sz="800" dirty="0" smtClean="0">
              <a:latin typeface="+mj-lt"/>
              <a:ea typeface="ＭＳ Ｐゴシック" pitchFamily="-111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Grand Jury 101, Part 3: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Juror ethics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Secrecy and confidentiality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Legal advisors and grand jury law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ea typeface="ＭＳ Ｐゴシック" pitchFamily="-111" charset="-128"/>
            </a:endParaRPr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31F913-FEAF-4178-9F1C-D9503C2B3FF3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ea typeface="ＭＳ Ｐゴシック" pitchFamily="-111" charset="-128"/>
              </a:rPr>
              <a:t>QUESTIONS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2170113"/>
            <a:ext cx="8229600" cy="4389437"/>
          </a:xfrm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-111" charset="-128"/>
            </a:endParaRPr>
          </a:p>
          <a:p>
            <a:pPr eaLnBrk="1" hangingPunct="1">
              <a:buFont typeface="Wingdings 2" pitchFamily="-111" charset="2"/>
              <a:buNone/>
            </a:pPr>
            <a:r>
              <a:rPr lang="en-US" sz="2800" dirty="0" smtClean="0">
                <a:ea typeface="ＭＳ Ｐゴシック" pitchFamily="-111" charset="-128"/>
              </a:rPr>
              <a:t>            </a:t>
            </a:r>
            <a:r>
              <a:rPr lang="en-US" sz="2800" dirty="0" smtClean="0">
                <a:latin typeface="+mj-lt"/>
                <a:ea typeface="ＭＳ Ｐゴシック" pitchFamily="-111" charset="-128"/>
              </a:rPr>
              <a:t>After questions, a short lunch break…</a:t>
            </a:r>
          </a:p>
        </p:txBody>
      </p:sp>
      <p:sp>
        <p:nvSpPr>
          <p:cNvPr id="2150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14CF3E-35F6-47D6-B572-841E13942CF8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911225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4200" dirty="0" smtClean="0">
                <a:ea typeface="ＭＳ Ｐゴシック" pitchFamily="-111" charset="-128"/>
              </a:rPr>
              <a:t>GRAND JURY 101:</a:t>
            </a:r>
            <a:br>
              <a:rPr lang="en-US" sz="4200" dirty="0" smtClean="0">
                <a:ea typeface="ＭＳ Ｐゴシック" pitchFamily="-111" charset="-128"/>
              </a:rPr>
            </a:br>
            <a:r>
              <a:rPr lang="en-US" sz="4200" dirty="0" smtClean="0">
                <a:ea typeface="ＭＳ Ｐゴシック" pitchFamily="-111" charset="-128"/>
              </a:rPr>
              <a:t> PART 2: OFFICERS/COMMITTEES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2468563"/>
            <a:ext cx="8229600" cy="4389437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+mj-lt"/>
                <a:ea typeface="ＭＳ Ｐゴシック" pitchFamily="-111" charset="-128"/>
              </a:rPr>
              <a:t>In this hour, we will cover:</a:t>
            </a:r>
          </a:p>
          <a:p>
            <a:pPr eaLnBrk="1" hangingPunct="1"/>
            <a:endParaRPr lang="en-US" sz="1000" dirty="0" smtClean="0">
              <a:latin typeface="+mj-lt"/>
              <a:ea typeface="ＭＳ Ｐゴシック" pitchFamily="-111" charset="-128"/>
            </a:endParaRPr>
          </a:p>
          <a:p>
            <a:pPr lvl="1" eaLnBrk="1" hangingPunct="1"/>
            <a:r>
              <a:rPr lang="en-US" sz="3200" dirty="0" smtClean="0">
                <a:latin typeface="+mj-lt"/>
                <a:ea typeface="ＭＳ Ｐゴシック" pitchFamily="-111" charset="-128"/>
              </a:rPr>
              <a:t>Officers</a:t>
            </a:r>
            <a:endParaRPr lang="en-US" sz="2000" dirty="0" smtClean="0">
              <a:latin typeface="+mj-lt"/>
              <a:ea typeface="ＭＳ Ｐゴシック" pitchFamily="-111" charset="-128"/>
            </a:endParaRPr>
          </a:p>
          <a:p>
            <a:pPr lvl="1" eaLnBrk="1" hangingPunct="1"/>
            <a:r>
              <a:rPr lang="en-US" sz="3200" dirty="0" smtClean="0">
                <a:latin typeface="+mj-lt"/>
                <a:ea typeface="ＭＳ Ｐゴシック" pitchFamily="-111" charset="-128"/>
              </a:rPr>
              <a:t>Committees</a:t>
            </a:r>
            <a:endParaRPr lang="en-US" sz="2000" dirty="0" smtClean="0">
              <a:latin typeface="+mj-lt"/>
              <a:ea typeface="ＭＳ Ｐゴシック" pitchFamily="-111" charset="-128"/>
            </a:endParaRPr>
          </a:p>
          <a:p>
            <a:pPr lvl="1" eaLnBrk="1" hangingPunct="1"/>
            <a:r>
              <a:rPr lang="en-US" sz="3200" dirty="0" smtClean="0">
                <a:latin typeface="+mj-lt"/>
                <a:ea typeface="ＭＳ Ｐゴシック" pitchFamily="-111" charset="-128"/>
              </a:rPr>
              <a:t>Selection of officers and committee chairs and making committee assignments</a:t>
            </a:r>
          </a:p>
          <a:p>
            <a:pPr lvl="1" eaLnBrk="1" hangingPunct="1"/>
            <a:r>
              <a:rPr lang="en-US" sz="3200" dirty="0" smtClean="0">
                <a:latin typeface="+mj-lt"/>
                <a:ea typeface="ＭＳ Ｐゴシック" pitchFamily="-111" charset="-128"/>
              </a:rPr>
              <a:t>Changing officers or committees </a:t>
            </a: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B19A69-57AF-4938-96D8-83BD47625D4C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498475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4200" dirty="0" smtClean="0">
                <a:ea typeface="ＭＳ Ｐゴシック" pitchFamily="-111" charset="-128"/>
              </a:rPr>
              <a:t>OFFICERS (Chapter 4)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2132013"/>
            <a:ext cx="7739743" cy="4389437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2800" b="1" dirty="0" smtClean="0">
                <a:latin typeface="+mj-lt"/>
                <a:ea typeface="ＭＳ Ｐゴシック" pitchFamily="-111" charset="-128"/>
              </a:rPr>
              <a:t>Foreperson</a:t>
            </a:r>
            <a:r>
              <a:rPr lang="en-US" sz="2800" dirty="0" smtClean="0">
                <a:latin typeface="+mj-lt"/>
                <a:ea typeface="ＭＳ Ｐゴシック" pitchFamily="-111" charset="-128"/>
              </a:rPr>
              <a:t>:  appointed by the PJ as required</a:t>
            </a:r>
          </a:p>
          <a:p>
            <a:pPr eaLnBrk="1" hangingPunct="1">
              <a:lnSpc>
                <a:spcPct val="70000"/>
              </a:lnSpc>
              <a:buFont typeface="Wingdings 2" pitchFamily="-111" charset="2"/>
              <a:buNone/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   by Penal Code section 912</a:t>
            </a:r>
          </a:p>
          <a:p>
            <a:pPr eaLnBrk="1" hangingPunct="1">
              <a:lnSpc>
                <a:spcPct val="70000"/>
              </a:lnSpc>
            </a:pPr>
            <a:endParaRPr lang="en-US" sz="2800" dirty="0" smtClean="0">
              <a:latin typeface="+mj-lt"/>
              <a:ea typeface="ＭＳ Ｐゴシック" pitchFamily="-111" charset="-128"/>
            </a:endParaRPr>
          </a:p>
          <a:p>
            <a:pPr eaLnBrk="1" hangingPunct="1">
              <a:lnSpc>
                <a:spcPct val="70000"/>
              </a:lnSpc>
            </a:pPr>
            <a:r>
              <a:rPr lang="en-US" sz="2800" b="1" dirty="0" smtClean="0">
                <a:latin typeface="+mj-lt"/>
                <a:ea typeface="ＭＳ Ｐゴシック" pitchFamily="-111" charset="-128"/>
              </a:rPr>
              <a:t>Other officers </a:t>
            </a:r>
            <a:r>
              <a:rPr lang="en-US" sz="2800" dirty="0" smtClean="0">
                <a:latin typeface="+mj-lt"/>
                <a:ea typeface="ＭＳ Ｐゴシック" pitchFamily="-111" charset="-128"/>
              </a:rPr>
              <a:t>per your Procedures Manual (not required by law):</a:t>
            </a:r>
          </a:p>
          <a:p>
            <a:pPr eaLnBrk="1" hangingPunct="1">
              <a:lnSpc>
                <a:spcPct val="70000"/>
              </a:lnSpc>
            </a:pPr>
            <a:endParaRPr lang="en-US" sz="1600" dirty="0" smtClean="0">
              <a:latin typeface="+mj-lt"/>
              <a:ea typeface="ＭＳ Ｐゴシック" pitchFamily="-111" charset="-128"/>
            </a:endParaRPr>
          </a:p>
          <a:p>
            <a:pPr lvl="1" eaLnBrk="1" hangingPunct="1">
              <a:lnSpc>
                <a:spcPct val="70000"/>
              </a:lnSpc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Foreperson Pro Tem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Recording Secretary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Corresponding Secretary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Sergeant-at-Arms</a:t>
            </a:r>
          </a:p>
          <a:p>
            <a:pPr lvl="1" eaLnBrk="1" hangingPunct="1">
              <a:lnSpc>
                <a:spcPct val="70000"/>
              </a:lnSpc>
              <a:buClr>
                <a:srgbClr val="0F6FC6"/>
              </a:buClr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-111" charset="-128"/>
              </a:rPr>
              <a:t>Information Technology</a:t>
            </a:r>
          </a:p>
          <a:p>
            <a:pPr marL="393700" lvl="1" indent="0" eaLnBrk="1" hangingPunct="1">
              <a:lnSpc>
                <a:spcPct val="70000"/>
              </a:lnSpc>
              <a:buNone/>
            </a:pPr>
            <a:endParaRPr lang="en-US" sz="2800" dirty="0" smtClean="0">
              <a:latin typeface="+mj-lt"/>
              <a:ea typeface="ＭＳ Ｐゴシック" pitchFamily="-111" charset="-128"/>
            </a:endParaRPr>
          </a:p>
          <a:p>
            <a:pPr lvl="1" eaLnBrk="1" hangingPunct="1">
              <a:lnSpc>
                <a:spcPct val="70000"/>
              </a:lnSpc>
            </a:pPr>
            <a:endParaRPr lang="en-US" sz="1500" dirty="0" smtClean="0">
              <a:ea typeface="ＭＳ Ｐゴシック" pitchFamily="-111" charset="-128"/>
            </a:endParaRPr>
          </a:p>
          <a:p>
            <a:pPr eaLnBrk="1" hangingPunct="1">
              <a:lnSpc>
                <a:spcPct val="70000"/>
              </a:lnSpc>
            </a:pPr>
            <a:endParaRPr lang="en-US" sz="2200" dirty="0" smtClean="0">
              <a:ea typeface="ＭＳ Ｐゴシック" pitchFamily="-111" charset="-128"/>
            </a:endParaRPr>
          </a:p>
        </p:txBody>
      </p:sp>
      <p:sp>
        <p:nvSpPr>
          <p:cNvPr id="2355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B66C472-A15E-44EE-8027-B0C0EAFBA1E6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7563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500" dirty="0" smtClean="0">
                <a:ea typeface="ＭＳ Ｐゴシック" pitchFamily="-111" charset="-128"/>
              </a:rPr>
              <a:t>GRAND JURY 101</a:t>
            </a:r>
            <a:br>
              <a:rPr lang="en-US" sz="4500" dirty="0" smtClean="0">
                <a:ea typeface="ＭＳ Ｐゴシック" pitchFamily="-111" charset="-128"/>
              </a:rPr>
            </a:br>
            <a:r>
              <a:rPr lang="en-US" sz="4500" dirty="0" smtClean="0">
                <a:ea typeface="ＭＳ Ｐゴシック" pitchFamily="-111" charset="-128"/>
              </a:rPr>
              <a:t>PART 1: GETTING STARTED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2137411"/>
            <a:ext cx="8371114" cy="431553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+mj-lt"/>
                <a:ea typeface="ＭＳ Ｐゴシック" pitchFamily="-111" charset="-128"/>
                <a:cs typeface="ＭＳ Ｐゴシック" pitchFamily="-111" charset="-128"/>
              </a:rPr>
              <a:t>In this hour, we will cover: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600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+mj-lt"/>
              </a:rPr>
              <a:t>The grand </a:t>
            </a:r>
            <a:r>
              <a:rPr lang="en-US" sz="2800" dirty="0">
                <a:latin typeface="+mj-lt"/>
              </a:rPr>
              <a:t>j</a:t>
            </a:r>
            <a:r>
              <a:rPr lang="en-US" sz="2800" dirty="0" smtClean="0">
                <a:latin typeface="+mj-lt"/>
              </a:rPr>
              <a:t>ury’s relationship to the court and county</a:t>
            </a:r>
          </a:p>
          <a:p>
            <a:pPr lvl="1"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en-US" sz="2800" dirty="0" smtClean="0">
                <a:latin typeface="+mj-lt"/>
              </a:rPr>
              <a:t>Rules of procedure—your Procedures Manual</a:t>
            </a:r>
          </a:p>
          <a:p>
            <a:pPr lvl="1"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en-US" sz="2800" dirty="0" smtClean="0">
                <a:latin typeface="+mj-lt"/>
              </a:rPr>
              <a:t>Meetings and attendance</a:t>
            </a:r>
          </a:p>
          <a:p>
            <a:pPr lvl="1"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en-US" sz="2800" dirty="0" smtClean="0">
                <a:latin typeface="+mj-lt"/>
              </a:rPr>
              <a:t>Annual timeline of grand jury activities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600" dirty="0" smtClean="0">
              <a:latin typeface="+mj-lt"/>
            </a:endParaRPr>
          </a:p>
          <a:p>
            <a:pPr lvl="5">
              <a:lnSpc>
                <a:spcPct val="90000"/>
              </a:lnSpc>
              <a:buFont typeface="Wingdings 2"/>
              <a:buNone/>
              <a:defRPr/>
            </a:pPr>
            <a:r>
              <a:rPr lang="en-US" sz="2400" i="1" dirty="0" smtClean="0">
                <a:latin typeface="+mj-lt"/>
              </a:rPr>
              <a:t>  Our focus – </a:t>
            </a:r>
            <a:r>
              <a:rPr lang="en-US" sz="2400" b="1" i="1" dirty="0" smtClean="0">
                <a:latin typeface="+mj-lt"/>
              </a:rPr>
              <a:t>Shasta County </a:t>
            </a:r>
            <a:r>
              <a:rPr lang="en-US" sz="2400" i="1" dirty="0" smtClean="0">
                <a:latin typeface="+mj-lt"/>
              </a:rPr>
              <a:t>Grand Jury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6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6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700" dirty="0" smtClean="0"/>
          </a:p>
          <a:p>
            <a:pPr lvl="1" eaLnBrk="1" hangingPunct="1">
              <a:lnSpc>
                <a:spcPct val="90000"/>
              </a:lnSpc>
              <a:buFont typeface="Wingdings 2" pitchFamily="-111" charset="2"/>
              <a:buNone/>
              <a:defRPr/>
            </a:pPr>
            <a:endParaRPr lang="en-US" sz="2200" dirty="0" smtClean="0"/>
          </a:p>
        </p:txBody>
      </p:sp>
      <p:sp>
        <p:nvSpPr>
          <p:cNvPr id="614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12F3AA9-72E3-4A3A-8E78-A92504A73E0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417513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4200" dirty="0" smtClean="0">
                <a:ea typeface="ＭＳ Ｐゴシック" pitchFamily="-111" charset="-128"/>
              </a:rPr>
              <a:t>FOREPERSON’S ROLE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1" y="1560513"/>
            <a:ext cx="7967472" cy="4660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800" dirty="0" smtClean="0">
              <a:ea typeface="ＭＳ Ｐゴシック" pitchFamily="-111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The jury makes all important decisions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100" dirty="0" smtClean="0">
              <a:latin typeface="+mj-lt"/>
              <a:ea typeface="ＭＳ Ｐゴシック" pitchFamily="-111" charset="-128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Foreperson has just one vote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endParaRPr lang="en-US" sz="1100" dirty="0" smtClean="0">
              <a:latin typeface="+mj-lt"/>
              <a:ea typeface="ＭＳ Ｐゴシック" pitchFamily="-111" charset="-128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Foreperson has several additional duties and a few additional powers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1100" dirty="0" smtClean="0">
              <a:latin typeface="+mj-lt"/>
              <a:ea typeface="ＭＳ Ｐゴシック" pitchFamily="-111" charset="-128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Foreperson keeps the jury on track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 Acts as a facilitator, not “the boss” or gatekeeper</a:t>
            </a:r>
          </a:p>
          <a:p>
            <a:pPr eaLnBrk="1" hangingPunct="1">
              <a:lnSpc>
                <a:spcPct val="90000"/>
              </a:lnSpc>
            </a:pPr>
            <a:endParaRPr lang="en-US" sz="1800" dirty="0" smtClean="0">
              <a:ea typeface="ＭＳ Ｐゴシック" pitchFamily="-111" charset="-128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>
              <a:ea typeface="ＭＳ Ｐゴシック" pitchFamily="-111" charset="-128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>
              <a:ea typeface="ＭＳ Ｐゴシック" pitchFamily="-111" charset="-128"/>
            </a:endParaRPr>
          </a:p>
        </p:txBody>
      </p:sp>
      <p:sp>
        <p:nvSpPr>
          <p:cNvPr id="2458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32EEE5-97CA-4C48-B19F-ED025477C3D0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1807"/>
          </a:xfrm>
        </p:spPr>
        <p:txBody>
          <a:bodyPr/>
          <a:lstStyle/>
          <a:p>
            <a:pPr algn="ctr" eaLnBrk="1" hangingPunct="1"/>
            <a:r>
              <a:rPr lang="en-US" sz="4200" dirty="0" smtClean="0">
                <a:ea typeface="ＭＳ Ｐゴシック" pitchFamily="-111" charset="-128"/>
              </a:rPr>
              <a:t>FOREPERSON’S DUTIES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915886"/>
            <a:ext cx="8229600" cy="4680177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Nominates officers, organizes committee assignments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Prepares meeting agendas and leads meetings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Interfaces with the PJ, County Counsel, DA, etc. 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Administers </a:t>
            </a:r>
            <a:r>
              <a:rPr lang="en-US" sz="2800" dirty="0" smtClean="0">
                <a:latin typeface="+mj-lt"/>
                <a:ea typeface="ＭＳ Ｐゴシック" pitchFamily="-111" charset="-128"/>
              </a:rPr>
              <a:t>oaths (if used)*</a:t>
            </a:r>
            <a:endParaRPr lang="en-US" sz="2800" dirty="0" smtClean="0">
              <a:latin typeface="+mj-lt"/>
              <a:ea typeface="ＭＳ Ｐゴシック" pitchFamily="-111" charset="-128"/>
            </a:endParaRPr>
          </a:p>
          <a:p>
            <a:pPr eaLnBrk="1" hangingPunct="1">
              <a:spcBef>
                <a:spcPts val="18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Acts as the jury’s spokesperson at end of term*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Handles other administrative tasks</a:t>
            </a:r>
          </a:p>
          <a:p>
            <a:pPr lvl="1" eaLnBrk="1" hangingPunct="1">
              <a:buFont typeface="Wingdings 2" pitchFamily="-111" charset="2"/>
              <a:buNone/>
            </a:pPr>
            <a:r>
              <a:rPr lang="en-US" dirty="0" smtClean="0">
                <a:latin typeface="+mj-lt"/>
                <a:ea typeface="ＭＳ Ｐゴシック" pitchFamily="-111" charset="-128"/>
              </a:rPr>
              <a:t>							*Required by law</a:t>
            </a:r>
          </a:p>
          <a:p>
            <a:pPr lvl="1" eaLnBrk="1" hangingPunct="1">
              <a:buFont typeface="Wingdings 2" pitchFamily="-111" charset="2"/>
              <a:buNone/>
            </a:pPr>
            <a:endParaRPr lang="en-US" dirty="0" smtClean="0">
              <a:ea typeface="ＭＳ Ｐゴシック" pitchFamily="-111" charset="-128"/>
            </a:endParaRPr>
          </a:p>
        </p:txBody>
      </p:sp>
      <p:sp>
        <p:nvSpPr>
          <p:cNvPr id="2560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F5D760-0C79-438C-A74C-A2C0FE9D3200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835479"/>
            <a:ext cx="8229600" cy="884464"/>
          </a:xfrm>
        </p:spPr>
        <p:txBody>
          <a:bodyPr/>
          <a:lstStyle/>
          <a:p>
            <a:pPr algn="ctr" eaLnBrk="1" hangingPunct="1"/>
            <a:r>
              <a:rPr lang="en-US" sz="4200" dirty="0" smtClean="0">
                <a:ea typeface="ＭＳ Ｐゴシック" pitchFamily="-111" charset="-128"/>
              </a:rPr>
              <a:t>FOREPERSON PRO TEM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989456"/>
            <a:ext cx="8055429" cy="4389437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Acts as foreperson in absence of foreperson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Assists foreperson with administrative and personnel issues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Attends committee meetings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Schedules site visits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Acts as the grand jury’s training officer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Mentors alternates</a:t>
            </a:r>
          </a:p>
        </p:txBody>
      </p:sp>
      <p:sp>
        <p:nvSpPr>
          <p:cNvPr id="2662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29E7FD-CD30-439D-BD54-1BFBB3855AB5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49779"/>
          </a:xfrm>
        </p:spPr>
        <p:txBody>
          <a:bodyPr/>
          <a:lstStyle/>
          <a:p>
            <a:pPr algn="ctr" eaLnBrk="1" hangingPunct="1"/>
            <a:r>
              <a:rPr lang="en-US" sz="4200" dirty="0" smtClean="0">
                <a:ea typeface="ＭＳ Ｐゴシック" pitchFamily="-111" charset="-128"/>
              </a:rPr>
              <a:t>RECORDING SECRETARY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2166257"/>
            <a:ext cx="8066314" cy="3857353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Takes minutes of meetings (the full jury reviews, amends, adopts them)</a:t>
            </a:r>
          </a:p>
          <a:p>
            <a:pPr eaLnBrk="1" hangingPunct="1"/>
            <a:endParaRPr lang="en-US" sz="1400" dirty="0" smtClean="0">
              <a:latin typeface="+mj-lt"/>
              <a:ea typeface="ＭＳ Ｐゴシック" pitchFamily="-111" charset="-128"/>
            </a:endParaRPr>
          </a:p>
          <a:p>
            <a:pPr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Keeps a record of attendance at meetings; provides notice of meetings</a:t>
            </a:r>
          </a:p>
          <a:p>
            <a:pPr eaLnBrk="1" hangingPunct="1"/>
            <a:endParaRPr lang="en-US" sz="1400" dirty="0" smtClean="0">
              <a:latin typeface="+mj-lt"/>
              <a:ea typeface="ＭＳ Ｐゴシック" pitchFamily="-111" charset="-128"/>
            </a:endParaRPr>
          </a:p>
          <a:p>
            <a:pPr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Ensures that absent jurors get copies of documents distributed during a missed meeting</a:t>
            </a:r>
          </a:p>
        </p:txBody>
      </p:sp>
      <p:sp>
        <p:nvSpPr>
          <p:cNvPr id="2765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0BD878-BCA2-4F5E-B24E-A6543533CC51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60664"/>
          </a:xfrm>
        </p:spPr>
        <p:txBody>
          <a:bodyPr/>
          <a:lstStyle/>
          <a:p>
            <a:pPr algn="ctr" eaLnBrk="1" hangingPunct="1"/>
            <a:r>
              <a:rPr lang="en-US" sz="4200" dirty="0" smtClean="0">
                <a:ea typeface="ＭＳ Ｐゴシック" pitchFamily="-111" charset="-128"/>
              </a:rPr>
              <a:t>CORRESPONDING SECRETARY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00100" y="2133601"/>
            <a:ext cx="7623810" cy="3981449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Receives, organizes and safeguards all other grand jury paperwork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Picks up and distributes the mail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Prepares the correspondence and complaint logs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Prepares correspondence approved by the grand jury</a:t>
            </a:r>
          </a:p>
          <a:p>
            <a:pPr eaLnBrk="1" hangingPunct="1">
              <a:buFont typeface="Wingdings 2" pitchFamily="-111" charset="2"/>
              <a:buNone/>
            </a:pPr>
            <a:endParaRPr lang="en-US" dirty="0" smtClean="0">
              <a:ea typeface="ＭＳ Ｐゴシック" pitchFamily="-111" charset="-128"/>
            </a:endParaRPr>
          </a:p>
        </p:txBody>
      </p:sp>
      <p:sp>
        <p:nvSpPr>
          <p:cNvPr id="2867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7396DA-5D05-47E0-9D79-236E0F1B1F37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82436"/>
          </a:xfrm>
        </p:spPr>
        <p:txBody>
          <a:bodyPr/>
          <a:lstStyle/>
          <a:p>
            <a:pPr algn="ctr" eaLnBrk="1" hangingPunct="1"/>
            <a:r>
              <a:rPr lang="en-US" sz="4200" dirty="0" smtClean="0">
                <a:ea typeface="ＭＳ Ｐゴシック" pitchFamily="-111" charset="-128"/>
              </a:rPr>
              <a:t>SERGEANT-AT-ARMS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800100" y="2188029"/>
            <a:ext cx="7429500" cy="3984171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Keeps outsiders out of meeting room during jury deliberations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Maintains order and security of the meeting room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Ensures that confidential documents which are no longer needed are destroyed in a confidential manner</a:t>
            </a:r>
          </a:p>
        </p:txBody>
      </p:sp>
      <p:sp>
        <p:nvSpPr>
          <p:cNvPr id="2970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3DC3EB-F862-4D9F-9258-31663FEC8B24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00050" y="950976"/>
            <a:ext cx="8229600" cy="1291082"/>
          </a:xfrm>
        </p:spPr>
        <p:txBody>
          <a:bodyPr/>
          <a:lstStyle/>
          <a:p>
            <a:pPr algn="ctr" eaLnBrk="1" hangingPunct="1"/>
            <a:r>
              <a:rPr lang="en-US" sz="4200" dirty="0" smtClean="0">
                <a:ea typeface="ＭＳ Ｐゴシック" pitchFamily="-111" charset="-128"/>
              </a:rPr>
              <a:t>INFORMATION TECHNOLOGY</a:t>
            </a:r>
            <a:br>
              <a:rPr lang="en-US" sz="4200" dirty="0" smtClean="0">
                <a:ea typeface="ＭＳ Ｐゴシック" pitchFamily="-111" charset="-128"/>
              </a:rPr>
            </a:br>
            <a:r>
              <a:rPr lang="en-US" sz="4200" dirty="0" smtClean="0">
                <a:ea typeface="ＭＳ Ｐゴシック" pitchFamily="-111" charset="-128"/>
              </a:rPr>
              <a:t>LIAISON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800100" y="2426208"/>
            <a:ext cx="7429500" cy="3745992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Must have computer competency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Interacts with County IT Department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Mentors and trains jurors on computer and email skills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Maintains and supervises use of electronic equipment</a:t>
            </a:r>
          </a:p>
          <a:p>
            <a:pPr eaLnBrk="1" hangingPunct="1">
              <a:spcBef>
                <a:spcPts val="1800"/>
              </a:spcBef>
            </a:pPr>
            <a:endParaRPr lang="en-US" sz="2800" dirty="0" smtClean="0">
              <a:latin typeface="+mj-lt"/>
              <a:ea typeface="ＭＳ Ｐゴシック" pitchFamily="-111" charset="-128"/>
            </a:endParaRPr>
          </a:p>
        </p:txBody>
      </p:sp>
      <p:sp>
        <p:nvSpPr>
          <p:cNvPr id="2970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3DC3EB-F862-4D9F-9258-31663FEC8B24}" type="slidenum">
              <a:rPr lang="en-US" smtClean="0"/>
              <a:pPr/>
              <a:t>26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1095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71550"/>
          </a:xfrm>
        </p:spPr>
        <p:txBody>
          <a:bodyPr/>
          <a:lstStyle/>
          <a:p>
            <a:pPr algn="ctr" eaLnBrk="1" hangingPunct="1"/>
            <a:r>
              <a:rPr lang="en-US" sz="4200" dirty="0" smtClean="0">
                <a:ea typeface="ＭＳ Ｐゴシック" pitchFamily="-111" charset="-128"/>
              </a:rPr>
              <a:t>COMMITTEES (Chapter 5)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2138363"/>
            <a:ext cx="8229600" cy="4098925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Standing and/or ad hoc</a:t>
            </a:r>
          </a:p>
          <a:p>
            <a:pPr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Investigative and administrative committees</a:t>
            </a:r>
          </a:p>
          <a:p>
            <a:pPr eaLnBrk="1" hangingPunct="1"/>
            <a:r>
              <a:rPr lang="en-US" sz="2800" b="1" dirty="0" smtClean="0">
                <a:latin typeface="+mj-lt"/>
                <a:ea typeface="ＭＳ Ｐゴシック" pitchFamily="-111" charset="-128"/>
              </a:rPr>
              <a:t>Investigative standing committees </a:t>
            </a:r>
            <a:r>
              <a:rPr lang="en-US" sz="2800" dirty="0" smtClean="0">
                <a:latin typeface="+mj-lt"/>
                <a:ea typeface="ＭＳ Ｐゴシック" pitchFamily="-111" charset="-128"/>
              </a:rPr>
              <a:t>might include:</a:t>
            </a:r>
          </a:p>
          <a:p>
            <a:pPr lvl="1"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Audit and Finance</a:t>
            </a:r>
          </a:p>
          <a:p>
            <a:pPr lvl="1"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County Government</a:t>
            </a:r>
          </a:p>
          <a:p>
            <a:pPr lvl="1"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City Government</a:t>
            </a:r>
          </a:p>
          <a:p>
            <a:pPr lvl="1"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Local Districts and Agencies</a:t>
            </a:r>
          </a:p>
          <a:p>
            <a:pPr lvl="1"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Criminal Justice</a:t>
            </a:r>
          </a:p>
          <a:p>
            <a:pPr lvl="1" eaLnBrk="1" hangingPunct="1"/>
            <a:endParaRPr lang="en-US" dirty="0" smtClean="0">
              <a:ea typeface="ＭＳ Ｐゴシック" pitchFamily="-111" charset="-128"/>
            </a:endParaRPr>
          </a:p>
          <a:p>
            <a:pPr eaLnBrk="1" hangingPunct="1"/>
            <a:endParaRPr lang="en-US" dirty="0" smtClean="0">
              <a:ea typeface="ＭＳ Ｐゴシック" pitchFamily="-111" charset="-128"/>
            </a:endParaRPr>
          </a:p>
          <a:p>
            <a:pPr eaLnBrk="1" hangingPunct="1"/>
            <a:endParaRPr lang="en-US" dirty="0" smtClean="0">
              <a:ea typeface="ＭＳ Ｐゴシック" pitchFamily="-111" charset="-128"/>
            </a:endParaRPr>
          </a:p>
          <a:p>
            <a:pPr eaLnBrk="1" hangingPunct="1">
              <a:buFont typeface="Wingdings 2" pitchFamily="-111" charset="2"/>
              <a:buNone/>
            </a:pPr>
            <a:endParaRPr lang="en-US" dirty="0" smtClean="0">
              <a:ea typeface="ＭＳ Ｐゴシック" pitchFamily="-111" charset="-128"/>
            </a:endParaRPr>
          </a:p>
        </p:txBody>
      </p:sp>
      <p:sp>
        <p:nvSpPr>
          <p:cNvPr id="3174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A23477-A1CD-400D-8BF8-C39AC6B88C8A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374651"/>
            <a:ext cx="8229600" cy="1682750"/>
          </a:xfrm>
        </p:spPr>
        <p:txBody>
          <a:bodyPr/>
          <a:lstStyle/>
          <a:p>
            <a:pPr algn="ctr"/>
            <a:r>
              <a:rPr lang="en-US" dirty="0" smtClean="0">
                <a:ea typeface="ＭＳ Ｐゴシック" pitchFamily="-111" charset="-128"/>
              </a:rPr>
              <a:t> </a:t>
            </a:r>
            <a:r>
              <a:rPr lang="en-US" sz="4200" dirty="0" smtClean="0">
                <a:ea typeface="ＭＳ Ｐゴシック" pitchFamily="-111" charset="-128"/>
              </a:rPr>
              <a:t>DUTIES OF </a:t>
            </a:r>
            <a:br>
              <a:rPr lang="en-US" sz="4200" dirty="0" smtClean="0">
                <a:ea typeface="ＭＳ Ｐゴシック" pitchFamily="-111" charset="-128"/>
              </a:rPr>
            </a:br>
            <a:r>
              <a:rPr lang="en-US" sz="4200" dirty="0" smtClean="0">
                <a:ea typeface="ＭＳ Ｐゴシック" pitchFamily="-111" charset="-128"/>
              </a:rPr>
              <a:t> INVESTIGATIVE COMMITTEES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2468563"/>
            <a:ext cx="8229600" cy="4389437"/>
          </a:xfrm>
        </p:spPr>
        <p:txBody>
          <a:bodyPr/>
          <a:lstStyle/>
          <a:p>
            <a:r>
              <a:rPr lang="en-US" sz="2800" dirty="0" smtClean="0">
                <a:latin typeface="+mj-lt"/>
                <a:ea typeface="ＭＳ Ｐゴシック" pitchFamily="-111" charset="-128"/>
              </a:rPr>
              <a:t>Make initial review of complaints and topic ideas and recommend acceptance or rejection by panel</a:t>
            </a:r>
          </a:p>
          <a:p>
            <a:endParaRPr lang="en-US" sz="1100" dirty="0" smtClean="0">
              <a:latin typeface="+mj-lt"/>
              <a:ea typeface="ＭＳ Ｐゴシック" pitchFamily="-111" charset="-128"/>
            </a:endParaRPr>
          </a:p>
          <a:p>
            <a:r>
              <a:rPr lang="en-US" sz="2800" dirty="0" smtClean="0">
                <a:latin typeface="+mj-lt"/>
                <a:ea typeface="ＭＳ Ｐゴシック" pitchFamily="-111" charset="-128"/>
              </a:rPr>
              <a:t>Conduct investigations (research, tours, observations, interviews)</a:t>
            </a:r>
          </a:p>
          <a:p>
            <a:endParaRPr lang="en-US" sz="1100" dirty="0" smtClean="0">
              <a:latin typeface="+mj-lt"/>
              <a:ea typeface="ＭＳ Ｐゴシック" pitchFamily="-111" charset="-128"/>
            </a:endParaRPr>
          </a:p>
          <a:p>
            <a:r>
              <a:rPr lang="en-US" sz="2800" dirty="0" smtClean="0">
                <a:latin typeface="+mj-lt"/>
                <a:ea typeface="ＭＳ Ｐゴシック" pitchFamily="-111" charset="-128"/>
              </a:rPr>
              <a:t>Write (and re-write) reports</a:t>
            </a:r>
          </a:p>
          <a:p>
            <a:pPr lvl="1"/>
            <a:r>
              <a:rPr lang="en-US" sz="2800" dirty="0" smtClean="0">
                <a:latin typeface="+mj-lt"/>
                <a:ea typeface="ＭＳ Ｐゴシック" pitchFamily="-111" charset="-128"/>
              </a:rPr>
              <a:t>But the reports are grand jury reports, not committee reports</a:t>
            </a:r>
          </a:p>
        </p:txBody>
      </p:sp>
      <p:sp>
        <p:nvSpPr>
          <p:cNvPr id="3277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D7E6E72-6097-4AA7-8460-0475F5DEF5D7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01775"/>
          </a:xfrm>
        </p:spPr>
        <p:txBody>
          <a:bodyPr/>
          <a:lstStyle/>
          <a:p>
            <a:pPr algn="ctr" eaLnBrk="1" hangingPunct="1"/>
            <a:r>
              <a:rPr lang="en-US" sz="4200" dirty="0" smtClean="0">
                <a:ea typeface="ＭＳ Ｐゴシック" pitchFamily="-111" charset="-128"/>
              </a:rPr>
              <a:t>ADMINISTRATIVE </a:t>
            </a:r>
            <a:br>
              <a:rPr lang="en-US" sz="4200" dirty="0" smtClean="0">
                <a:ea typeface="ＭＳ Ｐゴシック" pitchFamily="-111" charset="-128"/>
              </a:rPr>
            </a:br>
            <a:r>
              <a:rPr lang="en-US" sz="4200" dirty="0" smtClean="0">
                <a:ea typeface="ＭＳ Ｐゴシック" pitchFamily="-111" charset="-128"/>
              </a:rPr>
              <a:t>AND AD HOC COMMITTEES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2459038"/>
            <a:ext cx="8686800" cy="4137025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+mj-lt"/>
                <a:ea typeface="ＭＳ Ｐゴシック" pitchFamily="-111" charset="-128"/>
              </a:rPr>
              <a:t>Administrative</a:t>
            </a:r>
            <a:r>
              <a:rPr lang="en-US" sz="2800" dirty="0" smtClean="0">
                <a:latin typeface="+mj-lt"/>
                <a:ea typeface="ＭＳ Ｐゴシック" pitchFamily="-111" charset="-128"/>
              </a:rPr>
              <a:t> </a:t>
            </a:r>
            <a:r>
              <a:rPr lang="en-US" sz="2800" b="1" dirty="0" smtClean="0">
                <a:latin typeface="+mj-lt"/>
                <a:ea typeface="ＭＳ Ｐゴシック" pitchFamily="-111" charset="-128"/>
              </a:rPr>
              <a:t>standing committees </a:t>
            </a:r>
            <a:r>
              <a:rPr lang="en-US" sz="2800" dirty="0" smtClean="0">
                <a:latin typeface="+mj-lt"/>
                <a:ea typeface="ＭＳ Ｐゴシック" pitchFamily="-111" charset="-128"/>
              </a:rPr>
              <a:t>might include:</a:t>
            </a:r>
          </a:p>
          <a:p>
            <a:pPr lvl="1" eaLnBrk="1" hangingPunct="1"/>
            <a:r>
              <a:rPr lang="en-US" sz="2800" dirty="0">
                <a:latin typeface="+mj-lt"/>
                <a:ea typeface="ＭＳ Ｐゴシック" pitchFamily="-111" charset="-128"/>
              </a:rPr>
              <a:t>Continuity</a:t>
            </a:r>
          </a:p>
          <a:p>
            <a:pPr lvl="1"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Editorial</a:t>
            </a:r>
          </a:p>
          <a:p>
            <a:pPr lvl="1"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Executive</a:t>
            </a:r>
          </a:p>
          <a:p>
            <a:pPr eaLnBrk="1" hangingPunct="1"/>
            <a:endParaRPr lang="en-US" sz="1100" dirty="0" smtClean="0">
              <a:latin typeface="+mj-lt"/>
              <a:ea typeface="ＭＳ Ｐゴシック" pitchFamily="-111" charset="-128"/>
            </a:endParaRPr>
          </a:p>
          <a:p>
            <a:pPr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Standing committees will be discussed with you this afternoon </a:t>
            </a:r>
          </a:p>
          <a:p>
            <a:pPr eaLnBrk="1" hangingPunct="1"/>
            <a:endParaRPr lang="en-US" sz="1000" dirty="0" smtClean="0">
              <a:latin typeface="+mj-lt"/>
              <a:ea typeface="ＭＳ Ｐゴシック" pitchFamily="-111" charset="-128"/>
            </a:endParaRPr>
          </a:p>
          <a:p>
            <a:pPr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Ad hoc committees can be formed when needed</a:t>
            </a:r>
          </a:p>
          <a:p>
            <a:pPr eaLnBrk="1" hangingPunct="1">
              <a:buFont typeface="Wingdings 2" pitchFamily="-111" charset="2"/>
              <a:buNone/>
            </a:pPr>
            <a:endParaRPr lang="en-US" dirty="0" smtClean="0">
              <a:ea typeface="ＭＳ Ｐゴシック" pitchFamily="-111" charset="-128"/>
            </a:endParaRPr>
          </a:p>
          <a:p>
            <a:pPr lvl="1" eaLnBrk="1" hangingPunct="1"/>
            <a:endParaRPr lang="en-US" dirty="0" smtClean="0">
              <a:ea typeface="ＭＳ Ｐゴシック" pitchFamily="-111" charset="-128"/>
            </a:endParaRPr>
          </a:p>
          <a:p>
            <a:pPr lvl="1" eaLnBrk="1" hangingPunct="1"/>
            <a:endParaRPr lang="en-US" dirty="0" smtClean="0">
              <a:ea typeface="ＭＳ Ｐゴシック" pitchFamily="-111" charset="-128"/>
            </a:endParaRPr>
          </a:p>
        </p:txBody>
      </p:sp>
      <p:sp>
        <p:nvSpPr>
          <p:cNvPr id="3379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E15966-98AF-43A8-BDC3-4067F0BED295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3625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000" dirty="0" smtClean="0">
                <a:ea typeface="ＭＳ Ｐゴシック" pitchFamily="-111" charset="-128"/>
              </a:rPr>
              <a:t>THE JURY’S RELATIONSHIP WITH THE SUPERIOR COURT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2206625"/>
            <a:ext cx="8229600" cy="4389438"/>
          </a:xfrm>
        </p:spPr>
        <p:txBody>
          <a:bodyPr/>
          <a:lstStyle/>
          <a:p>
            <a:pPr eaLnBrk="1" hangingPunct="1"/>
            <a:endParaRPr lang="en-US" sz="1700" dirty="0" smtClean="0">
              <a:ea typeface="ＭＳ Ｐゴシック" pitchFamily="-111" charset="-128"/>
            </a:endParaRPr>
          </a:p>
          <a:p>
            <a:pPr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Grand jurors are selected by and act under the direction of the </a:t>
            </a:r>
            <a:r>
              <a:rPr lang="en-US" sz="2800" b="1" dirty="0">
                <a:latin typeface="+mj-lt"/>
                <a:ea typeface="ＭＳ Ｐゴシック" pitchFamily="-111" charset="-128"/>
              </a:rPr>
              <a:t>s</a:t>
            </a:r>
            <a:r>
              <a:rPr lang="en-US" sz="2800" b="1" dirty="0" smtClean="0">
                <a:latin typeface="+mj-lt"/>
                <a:ea typeface="ＭＳ Ｐゴシック" pitchFamily="-111" charset="-128"/>
              </a:rPr>
              <a:t>uperior court</a:t>
            </a:r>
          </a:p>
          <a:p>
            <a:pPr eaLnBrk="1" hangingPunct="1">
              <a:buFont typeface="Wingdings 2" pitchFamily="-111" charset="2"/>
              <a:buNone/>
            </a:pPr>
            <a:endParaRPr lang="en-US" sz="1200" b="1" dirty="0" smtClean="0">
              <a:latin typeface="+mj-lt"/>
              <a:ea typeface="ＭＳ Ｐゴシック" pitchFamily="-111" charset="-128"/>
            </a:endParaRPr>
          </a:p>
          <a:p>
            <a:pPr lvl="1"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The grand jury is “an arm of the court”</a:t>
            </a:r>
          </a:p>
          <a:p>
            <a:pPr lvl="1" eaLnBrk="1" hangingPunct="1"/>
            <a:endParaRPr lang="en-US" sz="1000" dirty="0" smtClean="0">
              <a:latin typeface="+mj-lt"/>
              <a:ea typeface="ＭＳ Ｐゴシック" pitchFamily="-111" charset="-128"/>
            </a:endParaRPr>
          </a:p>
          <a:p>
            <a:pPr lvl="1" eaLnBrk="1" hangingPunct="1"/>
            <a:endParaRPr lang="en-US" sz="1000" dirty="0" smtClean="0">
              <a:latin typeface="+mj-lt"/>
              <a:ea typeface="ＭＳ Ｐゴシック" pitchFamily="-111" charset="-128"/>
            </a:endParaRPr>
          </a:p>
          <a:p>
            <a:pPr lvl="1"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Presiding judge gives jurors a charge and provides general supervision</a:t>
            </a:r>
          </a:p>
        </p:txBody>
      </p:sp>
      <p:sp>
        <p:nvSpPr>
          <p:cNvPr id="717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DC75105-D663-4349-90E9-D97E660463F9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439738"/>
            <a:ext cx="8229600" cy="1139825"/>
          </a:xfrm>
        </p:spPr>
        <p:txBody>
          <a:bodyPr/>
          <a:lstStyle/>
          <a:p>
            <a:pPr algn="ctr" eaLnBrk="1" hangingPunct="1"/>
            <a:r>
              <a:rPr lang="en-US" sz="4200" dirty="0" smtClean="0">
                <a:ea typeface="ＭＳ Ｐゴシック" pitchFamily="-111" charset="-128"/>
              </a:rPr>
              <a:t>SELECTION PROCESS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960563"/>
            <a:ext cx="8686800" cy="4389437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Jurors fill out </a:t>
            </a:r>
            <a:r>
              <a:rPr lang="en-US" sz="2800" dirty="0">
                <a:latin typeface="+mj-lt"/>
                <a:ea typeface="ＭＳ Ｐゴシック" pitchFamily="-111" charset="-128"/>
              </a:rPr>
              <a:t>Personal and Professional Information Questionnaire 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Foreperson nominates officers and proposes committee assignments based on preferences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Entire jury votes on officers and committee assignments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Committees choose own chairs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Officers, chairs and assignments can be changed</a:t>
            </a:r>
          </a:p>
          <a:p>
            <a:pPr eaLnBrk="1" hangingPunct="1"/>
            <a:endParaRPr lang="en-US" dirty="0" smtClean="0">
              <a:ea typeface="ＭＳ Ｐゴシック" pitchFamily="-111" charset="-128"/>
            </a:endParaRPr>
          </a:p>
        </p:txBody>
      </p:sp>
      <p:sp>
        <p:nvSpPr>
          <p:cNvPr id="3482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3847CEC-4A29-46AF-A572-58A95930F917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314450"/>
          </a:xfrm>
        </p:spPr>
        <p:txBody>
          <a:bodyPr/>
          <a:lstStyle/>
          <a:p>
            <a:pPr algn="ctr" eaLnBrk="1" hangingPunct="1"/>
            <a:r>
              <a:rPr lang="en-US" smtClean="0">
                <a:ea typeface="ＭＳ Ｐゴシック" pitchFamily="-111" charset="-128"/>
              </a:rPr>
              <a:t>QUESTIONS?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1182624" y="2683510"/>
            <a:ext cx="6742176" cy="3461258"/>
          </a:xfrm>
        </p:spPr>
        <p:txBody>
          <a:bodyPr/>
          <a:lstStyle/>
          <a:p>
            <a:pPr algn="ctr" eaLnBrk="1" hangingPunct="1">
              <a:buFont typeface="Wingdings 2" pitchFamily="-111" charset="2"/>
              <a:buNone/>
            </a:pPr>
            <a:r>
              <a:rPr lang="en-US" dirty="0" smtClean="0">
                <a:ea typeface="ＭＳ Ｐゴシック" pitchFamily="-111" charset="-128"/>
              </a:rPr>
              <a:t>   </a:t>
            </a:r>
            <a:r>
              <a:rPr lang="en-US" sz="2800" dirty="0" smtClean="0">
                <a:latin typeface="+mj-lt"/>
                <a:ea typeface="ＭＳ Ｐゴシック" pitchFamily="-111" charset="-128"/>
              </a:rPr>
              <a:t>Any questions about the topics we’ve covered so far?</a:t>
            </a:r>
          </a:p>
          <a:p>
            <a:pPr eaLnBrk="1" hangingPunct="1">
              <a:buFont typeface="Wingdings 2" pitchFamily="-111" charset="2"/>
              <a:buNone/>
            </a:pPr>
            <a:endParaRPr lang="en-US" sz="2800" dirty="0">
              <a:latin typeface="+mj-lt"/>
              <a:ea typeface="ＭＳ Ｐゴシック" pitchFamily="-111" charset="-128"/>
            </a:endParaRPr>
          </a:p>
          <a:p>
            <a:pPr algn="ctr" eaLnBrk="1" hangingPunct="1">
              <a:buFont typeface="Wingdings 2" pitchFamily="-111" charset="2"/>
              <a:buNone/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Comments from outgoing officers and committee chairs</a:t>
            </a:r>
          </a:p>
        </p:txBody>
      </p:sp>
      <p:sp>
        <p:nvSpPr>
          <p:cNvPr id="3686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418B031-D498-45CA-91C8-A174B44CEAE7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41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500" dirty="0" smtClean="0">
                <a:ea typeface="ＭＳ Ｐゴシック" pitchFamily="-111" charset="-128"/>
              </a:rPr>
              <a:t>GRAND JURY 101: </a:t>
            </a:r>
            <a:br>
              <a:rPr lang="en-US" sz="4500" dirty="0" smtClean="0">
                <a:ea typeface="ＭＳ Ｐゴシック" pitchFamily="-111" charset="-128"/>
              </a:rPr>
            </a:br>
            <a:r>
              <a:rPr lang="en-US" sz="4500" dirty="0" smtClean="0">
                <a:ea typeface="ＭＳ Ｐゴシック" pitchFamily="-111" charset="-128"/>
              </a:rPr>
              <a:t>PART 3: LEGAL ISSUES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976438"/>
            <a:ext cx="8229600" cy="4389437"/>
          </a:xfrm>
        </p:spPr>
        <p:txBody>
          <a:bodyPr/>
          <a:lstStyle/>
          <a:p>
            <a:pPr eaLnBrk="1" hangingPunct="1"/>
            <a:endParaRPr lang="en-US" sz="1800" dirty="0" smtClean="0">
              <a:ea typeface="ＭＳ Ｐゴシック" pitchFamily="-111" charset="-128"/>
            </a:endParaRPr>
          </a:p>
          <a:p>
            <a:pPr eaLnBrk="1" hangingPunct="1"/>
            <a:endParaRPr lang="en-US" sz="1800" dirty="0" smtClean="0">
              <a:ea typeface="ＭＳ Ｐゴシック" pitchFamily="-111" charset="-128"/>
            </a:endParaRPr>
          </a:p>
          <a:p>
            <a:pPr eaLnBrk="1" hangingPunct="1"/>
            <a:r>
              <a:rPr lang="en-US" sz="3200" dirty="0" smtClean="0">
                <a:latin typeface="+mj-lt"/>
                <a:ea typeface="ＭＳ Ｐゴシック" pitchFamily="-111" charset="-128"/>
              </a:rPr>
              <a:t>Grand juror ethics</a:t>
            </a:r>
          </a:p>
          <a:p>
            <a:pPr eaLnBrk="1" hangingPunct="1">
              <a:buFont typeface="Wingdings 2" pitchFamily="-111" charset="2"/>
              <a:buNone/>
            </a:pPr>
            <a:endParaRPr lang="en-US" sz="1800" dirty="0" smtClean="0">
              <a:latin typeface="+mj-lt"/>
              <a:ea typeface="ＭＳ Ｐゴシック" pitchFamily="-111" charset="-128"/>
            </a:endParaRPr>
          </a:p>
          <a:p>
            <a:pPr eaLnBrk="1" hangingPunct="1"/>
            <a:r>
              <a:rPr lang="en-US" sz="3200" dirty="0" smtClean="0">
                <a:latin typeface="+mj-lt"/>
                <a:ea typeface="ＭＳ Ｐゴシック" pitchFamily="-111" charset="-128"/>
              </a:rPr>
              <a:t>Secrecy and confidentiality</a:t>
            </a:r>
          </a:p>
          <a:p>
            <a:pPr eaLnBrk="1" hangingPunct="1">
              <a:buFont typeface="Wingdings 2" pitchFamily="-111" charset="2"/>
              <a:buNone/>
            </a:pPr>
            <a:endParaRPr lang="en-US" sz="1800" dirty="0" smtClean="0">
              <a:latin typeface="+mj-lt"/>
              <a:ea typeface="ＭＳ Ｐゴシック" pitchFamily="-111" charset="-128"/>
            </a:endParaRPr>
          </a:p>
          <a:p>
            <a:pPr eaLnBrk="1" hangingPunct="1"/>
            <a:r>
              <a:rPr lang="en-US" sz="3200" dirty="0" smtClean="0">
                <a:latin typeface="+mj-lt"/>
                <a:ea typeface="ＭＳ Ｐゴシック" pitchFamily="-111" charset="-128"/>
              </a:rPr>
              <a:t>Legal advisors</a:t>
            </a:r>
          </a:p>
          <a:p>
            <a:pPr eaLnBrk="1" hangingPunct="1"/>
            <a:endParaRPr lang="en-US" sz="1600" dirty="0" smtClean="0">
              <a:latin typeface="+mj-lt"/>
              <a:ea typeface="ＭＳ Ｐゴシック" pitchFamily="-111" charset="-128"/>
            </a:endParaRPr>
          </a:p>
          <a:p>
            <a:pPr eaLnBrk="1" hangingPunct="1"/>
            <a:r>
              <a:rPr lang="en-US" sz="3200" dirty="0" smtClean="0">
                <a:latin typeface="+mj-lt"/>
                <a:ea typeface="ＭＳ Ｐゴシック" pitchFamily="-111" charset="-128"/>
              </a:rPr>
              <a:t>Grand Jury law</a:t>
            </a:r>
            <a:endParaRPr lang="en-US" sz="2800" dirty="0" smtClean="0">
              <a:latin typeface="+mj-lt"/>
              <a:ea typeface="ＭＳ Ｐゴシック" pitchFamily="-111" charset="-128"/>
            </a:endParaRPr>
          </a:p>
          <a:p>
            <a:pPr eaLnBrk="1" hangingPunct="1"/>
            <a:endParaRPr lang="en-US" dirty="0" smtClean="0">
              <a:ea typeface="ＭＳ Ｐゴシック" pitchFamily="-111" charset="-128"/>
            </a:endParaRPr>
          </a:p>
        </p:txBody>
      </p:sp>
      <p:sp>
        <p:nvSpPr>
          <p:cNvPr id="3789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68432A-D6E5-41A1-9C4F-29DF9B2A2667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417513"/>
            <a:ext cx="8229600" cy="901700"/>
          </a:xfrm>
        </p:spPr>
        <p:txBody>
          <a:bodyPr/>
          <a:lstStyle/>
          <a:p>
            <a:pPr algn="ctr" eaLnBrk="1" hangingPunct="1"/>
            <a:r>
              <a:rPr lang="en-US" sz="4200" dirty="0" smtClean="0">
                <a:ea typeface="ＭＳ Ｐゴシック" pitchFamily="-111" charset="-128"/>
              </a:rPr>
              <a:t>GRAND JUROR ETHICS (Chapter 3)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82013" cy="482237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Objectivity, fairness, freedom from bias</a:t>
            </a:r>
          </a:p>
          <a:p>
            <a:pPr eaLnBrk="1" hangingPunct="1">
              <a:lnSpc>
                <a:spcPct val="90000"/>
              </a:lnSpc>
            </a:pPr>
            <a:endParaRPr lang="en-US" sz="1200" dirty="0" smtClean="0">
              <a:latin typeface="+mj-lt"/>
              <a:ea typeface="ＭＳ Ｐゴシック" pitchFamily="-111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When a juror must recuse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+mj-lt"/>
                <a:ea typeface="ＭＳ Ｐゴシック" pitchFamily="-111" charset="-128"/>
              </a:rPr>
              <a:t>Local agency employment within three years: advise PJ and foreperson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+mj-lt"/>
                <a:ea typeface="ＭＳ Ｐゴシック" pitchFamily="-111" charset="-128"/>
              </a:rPr>
              <a:t>Other actual or perceived conflict: business relationship, family ties, political activities, personal feelings, etc.</a:t>
            </a:r>
          </a:p>
          <a:p>
            <a:pPr lvl="1" eaLnBrk="1" hangingPunct="1">
              <a:lnSpc>
                <a:spcPct val="90000"/>
              </a:lnSpc>
            </a:pPr>
            <a:endParaRPr lang="en-US" sz="1100" dirty="0" smtClean="0">
              <a:latin typeface="+mj-lt"/>
              <a:ea typeface="ＭＳ Ｐゴシック" pitchFamily="-111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Recusal procedures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+mj-lt"/>
                <a:ea typeface="ＭＳ Ｐゴシック" pitchFamily="-111" charset="-128"/>
              </a:rPr>
              <a:t>Describe situation; jury may direct juror’s recusal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+mj-lt"/>
                <a:ea typeface="ＭＳ Ｐゴシック" pitchFamily="-111" charset="-128"/>
              </a:rPr>
              <a:t>Recusal is complete—no input on investigation or report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+mj-lt"/>
                <a:ea typeface="ＭＳ Ｐゴシック" pitchFamily="-111" charset="-128"/>
              </a:rPr>
              <a:t>Put disclaimer in report </a:t>
            </a:r>
          </a:p>
        </p:txBody>
      </p:sp>
      <p:sp>
        <p:nvSpPr>
          <p:cNvPr id="3891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3AD2344-BBA6-4813-9A91-6553B8290447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2988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500" dirty="0" smtClean="0">
                <a:ea typeface="ＭＳ Ｐゴシック" pitchFamily="-111" charset="-128"/>
              </a:rPr>
              <a:t>SECRECY AND </a:t>
            </a:r>
            <a:br>
              <a:rPr lang="en-US" sz="4500" dirty="0" smtClean="0">
                <a:ea typeface="ＭＳ Ｐゴシック" pitchFamily="-111" charset="-128"/>
              </a:rPr>
            </a:br>
            <a:r>
              <a:rPr lang="en-US" sz="4500" dirty="0" smtClean="0">
                <a:ea typeface="ＭＳ Ｐゴシック" pitchFamily="-111" charset="-128"/>
              </a:rPr>
              <a:t>CONFIDENTIALITY (Chapter 3)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615696" y="2473642"/>
            <a:ext cx="8229600" cy="4105275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Central to effectiveness of Grand Jury</a:t>
            </a:r>
          </a:p>
          <a:p>
            <a:pPr lvl="1" eaLnBrk="1" hangingPunct="1"/>
            <a:r>
              <a:rPr lang="en-US" sz="2600" dirty="0" smtClean="0">
                <a:latin typeface="+mj-lt"/>
                <a:ea typeface="ＭＳ Ｐゴシック" pitchFamily="-111" charset="-128"/>
              </a:rPr>
              <a:t>Protects whistle blowers</a:t>
            </a:r>
          </a:p>
          <a:p>
            <a:pPr eaLnBrk="1" hangingPunct="1"/>
            <a:endParaRPr lang="en-US" sz="1200" dirty="0" smtClean="0">
              <a:latin typeface="+mj-lt"/>
              <a:ea typeface="ＭＳ Ｐゴシック" pitchFamily="-111" charset="-128"/>
            </a:endParaRPr>
          </a:p>
          <a:p>
            <a:pPr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Each juror must </a:t>
            </a:r>
            <a:r>
              <a:rPr lang="en-US" sz="2800" i="1" dirty="0" smtClean="0">
                <a:latin typeface="+mj-lt"/>
                <a:ea typeface="ＭＳ Ｐゴシック" pitchFamily="-111" charset="-128"/>
              </a:rPr>
              <a:t>forever</a:t>
            </a:r>
            <a:r>
              <a:rPr lang="en-US" sz="2800" dirty="0" smtClean="0">
                <a:latin typeface="+mj-lt"/>
                <a:ea typeface="ＭＳ Ｐゴシック" pitchFamily="-111" charset="-128"/>
              </a:rPr>
              <a:t> keep secret:</a:t>
            </a:r>
          </a:p>
          <a:p>
            <a:pPr lvl="1" eaLnBrk="1" hangingPunct="1"/>
            <a:r>
              <a:rPr lang="en-US" sz="2600" dirty="0" smtClean="0">
                <a:latin typeface="+mj-lt"/>
                <a:ea typeface="ＭＳ Ｐゴシック" pitchFamily="-111" charset="-128"/>
              </a:rPr>
              <a:t>All evidence, anything that any juror said about a complaint or investigation, and how any juror voted</a:t>
            </a:r>
          </a:p>
          <a:p>
            <a:pPr lvl="1" eaLnBrk="1" hangingPunct="1"/>
            <a:r>
              <a:rPr lang="en-US" sz="2600" dirty="0" smtClean="0">
                <a:latin typeface="+mj-lt"/>
                <a:ea typeface="ＭＳ Ｐゴシック" pitchFamily="-111" charset="-128"/>
              </a:rPr>
              <a:t>(This manual is not confidential)</a:t>
            </a:r>
          </a:p>
          <a:p>
            <a:pPr lvl="1" eaLnBrk="1" hangingPunct="1"/>
            <a:endParaRPr lang="en-US" sz="1000" dirty="0" smtClean="0">
              <a:latin typeface="+mj-lt"/>
              <a:ea typeface="ＭＳ Ｐゴシック" pitchFamily="-111" charset="-128"/>
            </a:endParaRPr>
          </a:p>
          <a:p>
            <a:pPr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Disclosure is a misdemeanor!</a:t>
            </a:r>
          </a:p>
          <a:p>
            <a:pPr eaLnBrk="1" hangingPunct="1"/>
            <a:endParaRPr lang="en-US" sz="1000" dirty="0" smtClean="0">
              <a:ea typeface="ＭＳ Ｐゴシック" pitchFamily="-111" charset="-128"/>
            </a:endParaRPr>
          </a:p>
          <a:p>
            <a:pPr eaLnBrk="1" hangingPunct="1"/>
            <a:endParaRPr lang="en-US" sz="1100" dirty="0" smtClean="0">
              <a:ea typeface="ＭＳ Ｐゴシック" pitchFamily="-111" charset="-128"/>
            </a:endParaRPr>
          </a:p>
        </p:txBody>
      </p:sp>
      <p:sp>
        <p:nvSpPr>
          <p:cNvPr id="3994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1FDA18-9284-42CE-8749-C4835BF11172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482600"/>
            <a:ext cx="8229600" cy="1008743"/>
          </a:xfrm>
        </p:spPr>
        <p:txBody>
          <a:bodyPr/>
          <a:lstStyle/>
          <a:p>
            <a:pPr algn="ctr" eaLnBrk="1" hangingPunct="1"/>
            <a:r>
              <a:rPr lang="en-US" sz="4200" dirty="0" smtClean="0">
                <a:ea typeface="ＭＳ Ｐゴシック" pitchFamily="-111" charset="-128"/>
              </a:rPr>
              <a:t>ADVISORS (Chapter 8)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872343"/>
            <a:ext cx="8229600" cy="4509407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sz="2800" b="1" dirty="0" smtClean="0">
                <a:latin typeface="+mj-lt"/>
                <a:ea typeface="ＭＳ Ｐゴシック" pitchFamily="-111" charset="-128"/>
              </a:rPr>
              <a:t>Judge</a:t>
            </a:r>
            <a:r>
              <a:rPr lang="en-US" sz="2800" dirty="0" smtClean="0">
                <a:latin typeface="+mj-lt"/>
                <a:ea typeface="ＭＳ Ｐゴシック" pitchFamily="-111" charset="-128"/>
              </a:rPr>
              <a:t>:  administrative direction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b="1" dirty="0" smtClean="0">
                <a:latin typeface="+mj-lt"/>
                <a:ea typeface="ＭＳ Ｐゴシック" pitchFamily="-111" charset="-128"/>
              </a:rPr>
              <a:t>County Counsel</a:t>
            </a:r>
            <a:r>
              <a:rPr lang="en-US" sz="2800" dirty="0" smtClean="0">
                <a:latin typeface="+mj-lt"/>
                <a:ea typeface="ＭＳ Ｐゴシック" pitchFamily="-111" charset="-128"/>
              </a:rPr>
              <a:t>:  advice on internal operations and civil investigations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b="1" dirty="0" smtClean="0">
                <a:latin typeface="+mj-lt"/>
                <a:ea typeface="ＭＳ Ｐゴシック" pitchFamily="-111" charset="-128"/>
              </a:rPr>
              <a:t>DA</a:t>
            </a:r>
            <a:r>
              <a:rPr lang="en-US" sz="2800" dirty="0" smtClean="0">
                <a:latin typeface="+mj-lt"/>
                <a:ea typeface="ＭＳ Ｐゴシック" pitchFamily="-111" charset="-128"/>
              </a:rPr>
              <a:t>:  advice on criminal matters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b="1" dirty="0" smtClean="0">
                <a:latin typeface="+mj-lt"/>
                <a:ea typeface="ＭＳ Ｐゴシック" pitchFamily="-111" charset="-128"/>
              </a:rPr>
              <a:t>Attorney General</a:t>
            </a:r>
            <a:r>
              <a:rPr lang="en-US" sz="2800" dirty="0" smtClean="0">
                <a:latin typeface="+mj-lt"/>
                <a:ea typeface="ＭＳ Ｐゴシック" pitchFamily="-111" charset="-128"/>
              </a:rPr>
              <a:t>:  if County Counsel/DA not available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b="1" dirty="0" smtClean="0">
                <a:latin typeface="+mj-lt"/>
                <a:ea typeface="ＭＳ Ｐゴシック" pitchFamily="-111" charset="-128"/>
              </a:rPr>
              <a:t>Outside counsel </a:t>
            </a:r>
            <a:r>
              <a:rPr lang="en-US" sz="2800" dirty="0" smtClean="0">
                <a:latin typeface="+mj-lt"/>
                <a:ea typeface="ＭＳ Ｐゴシック" pitchFamily="-111" charset="-128"/>
              </a:rPr>
              <a:t>(private firm): if all above attorneys have a conflict  </a:t>
            </a:r>
          </a:p>
        </p:txBody>
      </p:sp>
      <p:sp>
        <p:nvSpPr>
          <p:cNvPr id="4198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6C3151-0344-4FB0-83D4-B5BE9247A938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71550"/>
          </a:xfrm>
        </p:spPr>
        <p:txBody>
          <a:bodyPr/>
          <a:lstStyle/>
          <a:p>
            <a:pPr algn="ctr" eaLnBrk="1" hangingPunct="1"/>
            <a:r>
              <a:rPr lang="en-US" sz="4200" dirty="0" smtClean="0">
                <a:ea typeface="ＭＳ Ｐゴシック" pitchFamily="-111" charset="-128"/>
              </a:rPr>
              <a:t>GETTING LEGAL ADVICE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395288" y="2057401"/>
            <a:ext cx="8229600" cy="457835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Ordinarily through foreperson</a:t>
            </a:r>
          </a:p>
          <a:p>
            <a:pPr lvl="1"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But also whenever 10 or more jurors vote to seek advice from County Counsel or DA</a:t>
            </a:r>
          </a:p>
          <a:p>
            <a:pPr eaLnBrk="1" hangingPunct="1"/>
            <a:endParaRPr lang="en-US" sz="1200" dirty="0" smtClean="0">
              <a:latin typeface="+mj-lt"/>
              <a:ea typeface="ＭＳ Ｐゴシック" pitchFamily="-111" charset="-128"/>
            </a:endParaRPr>
          </a:p>
          <a:p>
            <a:pPr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Can have committee or entire jury meet with County Counsel</a:t>
            </a:r>
          </a:p>
          <a:p>
            <a:pPr eaLnBrk="1" hangingPunct="1"/>
            <a:endParaRPr lang="en-US" sz="1200" dirty="0" smtClean="0">
              <a:latin typeface="+mj-lt"/>
              <a:ea typeface="ＭＳ Ｐゴシック" pitchFamily="-111" charset="-128"/>
            </a:endParaRPr>
          </a:p>
          <a:p>
            <a:pPr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Advice can be oral or written, and about any matter </a:t>
            </a:r>
          </a:p>
          <a:p>
            <a:pPr eaLnBrk="1" hangingPunct="1"/>
            <a:endParaRPr lang="en-US" sz="1200" dirty="0" smtClean="0">
              <a:latin typeface="+mj-lt"/>
              <a:ea typeface="ＭＳ Ｐゴシック" pitchFamily="-111" charset="-128"/>
            </a:endParaRPr>
          </a:p>
          <a:p>
            <a:pPr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County Counsel also reviews draft reports</a:t>
            </a:r>
          </a:p>
        </p:txBody>
      </p:sp>
      <p:sp>
        <p:nvSpPr>
          <p:cNvPr id="4301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0BAADE7-F678-420A-A4D9-7DFC26180EC9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57200" y="4826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4200" dirty="0" smtClean="0">
                <a:ea typeface="ＭＳ Ｐゴシック" pitchFamily="-111" charset="-128"/>
              </a:rPr>
              <a:t>GRAND JURY LAW (Chapter 10)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2166257"/>
            <a:ext cx="8432800" cy="4691743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Grand Jury civil law is in the California Penal Code (sections </a:t>
            </a:r>
            <a:r>
              <a:rPr lang="en-US" sz="2800" dirty="0" smtClean="0">
                <a:latin typeface="+mj-lt"/>
                <a:ea typeface="ＭＳ Ｐゴシック" pitchFamily="-111" charset="-128"/>
                <a:cs typeface="Times New Roman" pitchFamily="-111" charset="0"/>
              </a:rPr>
              <a:t>888 – 939.91), plus some case law</a:t>
            </a:r>
            <a:endParaRPr lang="en-US" sz="2800" dirty="0" smtClean="0">
              <a:latin typeface="+mj-lt"/>
              <a:ea typeface="ＭＳ Ｐゴシック" pitchFamily="-111" charset="-128"/>
            </a:endParaRPr>
          </a:p>
          <a:p>
            <a:pPr eaLnBrk="1" hangingPunct="1"/>
            <a:endParaRPr lang="en-US" sz="1100" dirty="0" smtClean="0">
              <a:latin typeface="+mj-lt"/>
              <a:ea typeface="ＭＳ Ｐゴシック" pitchFamily="-111" charset="-128"/>
            </a:endParaRPr>
          </a:p>
          <a:p>
            <a:pPr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Other codes and cases govern the operations of local governments</a:t>
            </a:r>
          </a:p>
          <a:p>
            <a:pPr eaLnBrk="1" hangingPunct="1"/>
            <a:endParaRPr lang="en-US" sz="1100" dirty="0" smtClean="0">
              <a:latin typeface="+mj-lt"/>
              <a:ea typeface="ＭＳ Ｐゴシック" pitchFamily="-111" charset="-128"/>
            </a:endParaRPr>
          </a:p>
          <a:p>
            <a:pPr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The CGJA seminar will introduce you to the law</a:t>
            </a:r>
          </a:p>
          <a:p>
            <a:pPr eaLnBrk="1" hangingPunct="1"/>
            <a:endParaRPr lang="en-US" sz="1100" dirty="0" smtClean="0">
              <a:latin typeface="+mj-lt"/>
              <a:ea typeface="ＭＳ Ｐゴシック" pitchFamily="-111" charset="-128"/>
            </a:endParaRPr>
          </a:p>
          <a:p>
            <a:pPr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Some legal materials are in the Manual at Chapter </a:t>
            </a:r>
            <a:r>
              <a:rPr lang="en-US" sz="2800" dirty="0" smtClean="0">
                <a:latin typeface="+mj-lt"/>
                <a:ea typeface="ＭＳ Ｐゴシック" pitchFamily="-111" charset="-128"/>
                <a:cs typeface="Times New Roman" pitchFamily="-111" charset="0"/>
              </a:rPr>
              <a:t>10 </a:t>
            </a:r>
          </a:p>
        </p:txBody>
      </p:sp>
      <p:sp>
        <p:nvSpPr>
          <p:cNvPr id="4403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BE6387-772C-4BE8-BB03-EA3EBB6D8259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7909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500" dirty="0" smtClean="0">
                <a:ea typeface="ＭＳ Ｐゴシック" pitchFamily="-111" charset="-128"/>
              </a:rPr>
              <a:t>OTHER TOPICS</a:t>
            </a:r>
            <a:br>
              <a:rPr lang="en-US" sz="4500" dirty="0" smtClean="0">
                <a:ea typeface="ＭＳ Ｐゴシック" pitchFamily="-111" charset="-128"/>
              </a:rPr>
            </a:br>
            <a:r>
              <a:rPr lang="en-US" sz="4500" dirty="0" smtClean="0">
                <a:ea typeface="ＭＳ Ｐゴシック" pitchFamily="-111" charset="-128"/>
              </a:rPr>
              <a:t>COVERED BY YOUR MANUAL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2239005"/>
            <a:ext cx="7906512" cy="4482470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Investigations and interviews (Chapter 6)</a:t>
            </a:r>
          </a:p>
          <a:p>
            <a:pPr eaLnBrk="1" hangingPunct="1">
              <a:spcBef>
                <a:spcPts val="24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Reports and publicity (Chapter 7)</a:t>
            </a:r>
          </a:p>
          <a:p>
            <a:pPr eaLnBrk="1" hangingPunct="1">
              <a:spcBef>
                <a:spcPts val="24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The grand jury’s website (Chapter 7)</a:t>
            </a:r>
          </a:p>
          <a:p>
            <a:pPr lvl="0" eaLnBrk="1" hangingPunct="1">
              <a:spcBef>
                <a:spcPts val="1800"/>
              </a:spcBef>
            </a:pPr>
            <a:r>
              <a:rPr lang="en-US" sz="2800" dirty="0" smtClean="0">
                <a:solidFill>
                  <a:prstClr val="black"/>
                </a:solidFill>
                <a:latin typeface="Calibri"/>
                <a:ea typeface="ＭＳ Ｐゴシック" pitchFamily="-111" charset="-128"/>
              </a:rPr>
              <a:t>Oaths, admonitions, and criminal functions 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-111" charset="-128"/>
              </a:rPr>
              <a:t>(Chapter 9</a:t>
            </a:r>
            <a:r>
              <a:rPr lang="en-US" sz="2800" dirty="0" smtClean="0">
                <a:solidFill>
                  <a:prstClr val="black"/>
                </a:solidFill>
                <a:latin typeface="Calibri"/>
                <a:ea typeface="ＭＳ Ｐゴシック" pitchFamily="-111" charset="-128"/>
              </a:rPr>
              <a:t>)</a:t>
            </a:r>
            <a:endParaRPr lang="en-US" sz="2800" dirty="0">
              <a:solidFill>
                <a:prstClr val="black"/>
              </a:solidFill>
              <a:latin typeface="Calibri"/>
              <a:ea typeface="ＭＳ Ｐゴシック" pitchFamily="-111" charset="-128"/>
            </a:endParaRPr>
          </a:p>
          <a:p>
            <a:pPr eaLnBrk="1" hangingPunct="1">
              <a:spcBef>
                <a:spcPts val="2400"/>
              </a:spcBef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Appendix (Chapter 11)</a:t>
            </a:r>
          </a:p>
          <a:p>
            <a:pPr marL="0" indent="0" algn="ctr" eaLnBrk="1" hangingPunct="1">
              <a:spcBef>
                <a:spcPts val="1800"/>
              </a:spcBef>
              <a:buNone/>
            </a:pPr>
            <a:r>
              <a:rPr lang="en-US" sz="2400" i="1" dirty="0" smtClean="0">
                <a:solidFill>
                  <a:prstClr val="black"/>
                </a:solidFill>
                <a:latin typeface="Calibri"/>
                <a:ea typeface="ＭＳ Ｐゴシック" pitchFamily="-111" charset="-128"/>
              </a:rPr>
              <a:t>Jurors 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 pitchFamily="-111" charset="-128"/>
              </a:rPr>
              <a:t>should review the Manual throughout the year</a:t>
            </a:r>
            <a:endParaRPr lang="en-US" sz="2800" dirty="0" smtClean="0">
              <a:latin typeface="+mj-lt"/>
              <a:ea typeface="ＭＳ Ｐゴシック" pitchFamily="-111" charset="-128"/>
            </a:endParaRPr>
          </a:p>
          <a:p>
            <a:pPr eaLnBrk="1" hangingPunct="1"/>
            <a:endParaRPr lang="en-US" sz="3200" dirty="0" smtClean="0">
              <a:ea typeface="ＭＳ Ｐゴシック" pitchFamily="-111" charset="-128"/>
            </a:endParaRPr>
          </a:p>
          <a:p>
            <a:pPr eaLnBrk="1" hangingPunct="1"/>
            <a:endParaRPr lang="en-US" sz="3200" dirty="0" smtClean="0">
              <a:ea typeface="ＭＳ Ｐゴシック" pitchFamily="-111" charset="-128"/>
            </a:endParaRPr>
          </a:p>
        </p:txBody>
      </p:sp>
      <p:sp>
        <p:nvSpPr>
          <p:cNvPr id="4506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EF329BD-273F-4B62-890B-0B886C619296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ea typeface="ＭＳ Ｐゴシック" pitchFamily="-111" charset="-128"/>
              </a:rPr>
              <a:t>QUESTIONS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1295400" y="1935163"/>
            <a:ext cx="6531429" cy="4389437"/>
          </a:xfrm>
        </p:spPr>
        <p:txBody>
          <a:bodyPr/>
          <a:lstStyle/>
          <a:p>
            <a:pPr eaLnBrk="1" hangingPunct="1">
              <a:buFont typeface="Wingdings 2" pitchFamily="-111" charset="2"/>
              <a:buNone/>
            </a:pPr>
            <a:endParaRPr lang="en-US" dirty="0" smtClean="0">
              <a:ea typeface="ＭＳ Ｐゴシック" pitchFamily="-111" charset="-128"/>
            </a:endParaRPr>
          </a:p>
          <a:p>
            <a:pPr eaLnBrk="1" hangingPunct="1">
              <a:buFont typeface="Wingdings 2" pitchFamily="-111" charset="2"/>
              <a:buNone/>
            </a:pPr>
            <a:endParaRPr lang="en-US" dirty="0" smtClean="0">
              <a:ea typeface="ＭＳ Ｐゴシック" pitchFamily="-111" charset="-128"/>
            </a:endParaRPr>
          </a:p>
          <a:p>
            <a:pPr marL="0" indent="0" algn="ctr" eaLnBrk="1" hangingPunct="1">
              <a:buFont typeface="Wingdings 2" pitchFamily="-111" charset="2"/>
              <a:buNone/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Are there any questions about the topics we have covered?</a:t>
            </a:r>
          </a:p>
          <a:p>
            <a:pPr eaLnBrk="1" hangingPunct="1">
              <a:buFont typeface="Wingdings 2" pitchFamily="-111" charset="2"/>
              <a:buNone/>
            </a:pPr>
            <a:endParaRPr lang="en-US" dirty="0" smtClean="0">
              <a:ea typeface="ＭＳ Ｐゴシック" pitchFamily="-111" charset="-128"/>
            </a:endParaRPr>
          </a:p>
          <a:p>
            <a:pPr eaLnBrk="1" hangingPunct="1">
              <a:buFont typeface="Wingdings 2" pitchFamily="-111" charset="2"/>
              <a:buNone/>
            </a:pPr>
            <a:r>
              <a:rPr lang="en-US" dirty="0" smtClean="0">
                <a:ea typeface="ＭＳ Ｐゴシック" pitchFamily="-111" charset="-128"/>
              </a:rPr>
              <a:t> </a:t>
            </a:r>
          </a:p>
          <a:p>
            <a:pPr eaLnBrk="1" hangingPunct="1">
              <a:buFont typeface="Wingdings 2" pitchFamily="-111" charset="2"/>
              <a:buNone/>
            </a:pPr>
            <a:endParaRPr lang="en-US" dirty="0" smtClean="0">
              <a:ea typeface="ＭＳ Ｐゴシック" pitchFamily="-111" charset="-128"/>
            </a:endParaRPr>
          </a:p>
          <a:p>
            <a:pPr eaLnBrk="1" hangingPunct="1">
              <a:buFont typeface="Wingdings 2" pitchFamily="-111" charset="2"/>
              <a:buNone/>
            </a:pPr>
            <a:endParaRPr lang="en-US" sz="1200" dirty="0" smtClean="0">
              <a:ea typeface="ＭＳ Ｐゴシック" pitchFamily="-111" charset="-128"/>
            </a:endParaRPr>
          </a:p>
          <a:p>
            <a:pPr eaLnBrk="1" hangingPunct="1">
              <a:buFont typeface="Wingdings 2" pitchFamily="-111" charset="2"/>
              <a:buNone/>
            </a:pPr>
            <a:endParaRPr lang="en-US" sz="1200" dirty="0" smtClean="0">
              <a:ea typeface="ＭＳ Ｐゴシック" pitchFamily="-111" charset="-128"/>
            </a:endParaRPr>
          </a:p>
        </p:txBody>
      </p:sp>
      <p:sp>
        <p:nvSpPr>
          <p:cNvPr id="4710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1FA005C-6349-44F4-BBC5-3D5AACE21061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772885"/>
            <a:ext cx="8229600" cy="889907"/>
          </a:xfrm>
        </p:spPr>
        <p:txBody>
          <a:bodyPr/>
          <a:lstStyle/>
          <a:p>
            <a:pPr algn="ctr" eaLnBrk="1" hangingPunct="1"/>
            <a:r>
              <a:rPr lang="en-US" sz="4200" dirty="0" smtClean="0">
                <a:ea typeface="ＭＳ Ｐゴシック" pitchFamily="-111" charset="-128"/>
              </a:rPr>
              <a:t>WHO’S WHO IN THE COURT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88" y="2054225"/>
            <a:ext cx="8124598" cy="438785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>
                <a:latin typeface="+mj-lt"/>
                <a:ea typeface="+mn-ea"/>
                <a:cs typeface="+mn-cs"/>
              </a:rPr>
              <a:t>Superior court judges select the </a:t>
            </a:r>
            <a:r>
              <a:rPr lang="en-US" sz="2800" b="1" dirty="0" smtClean="0">
                <a:latin typeface="+mj-lt"/>
                <a:ea typeface="+mn-ea"/>
                <a:cs typeface="+mn-cs"/>
              </a:rPr>
              <a:t>Presiding Judge </a:t>
            </a:r>
            <a:r>
              <a:rPr lang="en-US" sz="2800" dirty="0" smtClean="0">
                <a:latin typeface="+mj-lt"/>
                <a:ea typeface="+mn-ea"/>
                <a:cs typeface="+mn-cs"/>
              </a:rPr>
              <a:t>(PJ) who holds a two-year term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latin typeface="+mj-lt"/>
                <a:ea typeface="+mn-ea"/>
              </a:rPr>
              <a:t>PJ </a:t>
            </a:r>
            <a:r>
              <a:rPr lang="en-US" sz="2800" dirty="0" smtClean="0">
                <a:latin typeface="+mj-lt"/>
                <a:ea typeface="+mn-ea"/>
              </a:rPr>
              <a:t>Dan Flynn handles </a:t>
            </a:r>
            <a:r>
              <a:rPr lang="en-US" sz="2800" dirty="0" smtClean="0">
                <a:latin typeface="+mj-lt"/>
                <a:ea typeface="+mn-ea"/>
              </a:rPr>
              <a:t>grand jury administrative matters</a:t>
            </a:r>
            <a:endParaRPr lang="en-US" dirty="0" smtClean="0">
              <a:latin typeface="+mj-lt"/>
              <a:ea typeface="+mn-ea"/>
            </a:endParaRPr>
          </a:p>
          <a:p>
            <a:pPr marL="274320" indent="-274320" eaLnBrk="1" fontAlgn="auto" hangingPunct="1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dirty="0" smtClean="0">
                <a:latin typeface="+mj-lt"/>
                <a:ea typeface="+mn-ea"/>
                <a:cs typeface="+mn-cs"/>
              </a:rPr>
              <a:t>Court Administrators: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latin typeface="+mj-lt"/>
                <a:ea typeface="+mn-ea"/>
              </a:rPr>
              <a:t>Executive Officer: Melissa Fowler-Bradley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latin typeface="+mj-lt"/>
                <a:ea typeface="+mn-ea"/>
              </a:rPr>
              <a:t>Asst. Exec. Officer: </a:t>
            </a:r>
            <a:r>
              <a:rPr lang="en-US" sz="2800" dirty="0">
                <a:latin typeface="+mj-lt"/>
                <a:ea typeface="+mn-ea"/>
              </a:rPr>
              <a:t>Cindy Van Schooten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100" dirty="0" smtClean="0">
              <a:latin typeface="+mj-lt"/>
              <a:ea typeface="+mn-ea"/>
            </a:endParaRPr>
          </a:p>
          <a:p>
            <a:pPr marL="640080" lvl="1" indent="-24688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latin typeface="+mj-lt"/>
                <a:ea typeface="+mn-ea"/>
              </a:rPr>
              <a:t>Ordinarily, only Foreperson should contact the court</a:t>
            </a:r>
          </a:p>
        </p:txBody>
      </p:sp>
      <p:sp>
        <p:nvSpPr>
          <p:cNvPr id="819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DC638F-31B9-4579-9997-AE560664858E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2988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600" dirty="0" smtClean="0">
                <a:ea typeface="ＭＳ Ｐゴシック" pitchFamily="-111" charset="-128"/>
              </a:rPr>
              <a:t>THE JURY’S RELATIONSHIP WITH</a:t>
            </a:r>
            <a:br>
              <a:rPr lang="en-US" sz="4600" dirty="0" smtClean="0">
                <a:ea typeface="ＭＳ Ｐゴシック" pitchFamily="-111" charset="-128"/>
              </a:rPr>
            </a:br>
            <a:r>
              <a:rPr lang="en-US" sz="4600" dirty="0" smtClean="0">
                <a:ea typeface="ＭＳ Ｐゴシック" pitchFamily="-111" charset="-128"/>
              </a:rPr>
              <a:t>THE COUNTY</a:t>
            </a:r>
            <a:r>
              <a:rPr lang="en-US" sz="4100" dirty="0" smtClean="0">
                <a:ea typeface="ＭＳ Ｐゴシック" pitchFamily="-111" charset="-128"/>
              </a:rPr>
              <a:t>	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2468563"/>
            <a:ext cx="8305800" cy="4389437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The</a:t>
            </a:r>
            <a:r>
              <a:rPr lang="en-US" sz="2800" b="1" dirty="0" smtClean="0">
                <a:latin typeface="+mj-lt"/>
                <a:ea typeface="ＭＳ Ｐゴシック" pitchFamily="-111" charset="-128"/>
              </a:rPr>
              <a:t> county pays</a:t>
            </a:r>
            <a:r>
              <a:rPr lang="en-US" sz="2800" dirty="0" smtClean="0">
                <a:latin typeface="+mj-lt"/>
                <a:ea typeface="ＭＳ Ｐゴシック" pitchFamily="-111" charset="-128"/>
              </a:rPr>
              <a:t> for grand jury expenses, including per diem and mileage</a:t>
            </a:r>
          </a:p>
          <a:p>
            <a:pPr eaLnBrk="1" hangingPunct="1"/>
            <a:endParaRPr lang="en-US" sz="1400" dirty="0" smtClean="0">
              <a:latin typeface="+mj-lt"/>
              <a:ea typeface="ＭＳ Ｐゴシック" pitchFamily="-111" charset="-128"/>
            </a:endParaRPr>
          </a:p>
          <a:p>
            <a:pPr eaLnBrk="1" hangingPunct="1"/>
            <a:r>
              <a:rPr lang="en-US" sz="2800" b="1" dirty="0" smtClean="0">
                <a:latin typeface="+mj-lt"/>
                <a:ea typeface="ＭＳ Ｐゴシック" pitchFamily="-111" charset="-128"/>
              </a:rPr>
              <a:t>Services</a:t>
            </a:r>
            <a:r>
              <a:rPr lang="en-US" sz="2800" dirty="0" smtClean="0">
                <a:latin typeface="+mj-lt"/>
                <a:ea typeface="ＭＳ Ｐゴシック" pitchFamily="-111" charset="-128"/>
              </a:rPr>
              <a:t> to the grand jury include:</a:t>
            </a:r>
          </a:p>
          <a:p>
            <a:pPr lvl="2" eaLnBrk="1" hangingPunct="1"/>
            <a:r>
              <a:rPr lang="en-US" sz="2400" dirty="0" smtClean="0">
                <a:latin typeface="+mj-lt"/>
                <a:ea typeface="ＭＳ Ｐゴシック" pitchFamily="-111" charset="-128"/>
              </a:rPr>
              <a:t>Budget development and oversight</a:t>
            </a:r>
          </a:p>
          <a:p>
            <a:pPr lvl="2" eaLnBrk="1" hangingPunct="1"/>
            <a:r>
              <a:rPr lang="en-US" sz="2400" dirty="0" smtClean="0">
                <a:latin typeface="+mj-lt"/>
                <a:ea typeface="ＭＳ Ｐゴシック" pitchFamily="-111" charset="-128"/>
              </a:rPr>
              <a:t>Purchasing of supplies; equipment rentals</a:t>
            </a:r>
          </a:p>
          <a:p>
            <a:pPr lvl="2" eaLnBrk="1" hangingPunct="1"/>
            <a:r>
              <a:rPr lang="en-US" sz="2400" dirty="0" smtClean="0">
                <a:latin typeface="+mj-lt"/>
                <a:ea typeface="ＭＳ Ｐゴシック" pitchFamily="-111" charset="-128"/>
              </a:rPr>
              <a:t>Information technology services</a:t>
            </a:r>
          </a:p>
          <a:p>
            <a:pPr lvl="2" eaLnBrk="1" hangingPunct="1"/>
            <a:r>
              <a:rPr lang="en-US" sz="2400" dirty="0" smtClean="0">
                <a:latin typeface="+mj-lt"/>
                <a:ea typeface="ＭＳ Ｐゴシック" pitchFamily="-111" charset="-128"/>
              </a:rPr>
              <a:t>Printing of reports and the Procedures Manual</a:t>
            </a:r>
          </a:p>
          <a:p>
            <a:pPr lvl="2" eaLnBrk="1" hangingPunct="1"/>
            <a:r>
              <a:rPr lang="en-US" sz="2400" dirty="0" smtClean="0">
                <a:latin typeface="+mj-lt"/>
                <a:ea typeface="ＭＳ Ｐゴシック" pitchFamily="-111" charset="-128"/>
              </a:rPr>
              <a:t>Legal services</a:t>
            </a:r>
            <a:endParaRPr lang="en-US" dirty="0" smtClean="0">
              <a:latin typeface="+mj-lt"/>
              <a:ea typeface="ＭＳ Ｐゴシック" pitchFamily="-111" charset="-128"/>
            </a:endParaRPr>
          </a:p>
          <a:p>
            <a:pPr lvl="2" eaLnBrk="1" hangingPunct="1">
              <a:buFont typeface="Wingdings 2" pitchFamily="-111" charset="2"/>
              <a:buNone/>
            </a:pPr>
            <a:endParaRPr lang="en-US" dirty="0" smtClean="0">
              <a:ea typeface="ＭＳ Ｐゴシック" pitchFamily="-111" charset="-128"/>
            </a:endParaRPr>
          </a:p>
          <a:p>
            <a:pPr lvl="1" eaLnBrk="1" hangingPunct="1"/>
            <a:endParaRPr lang="en-US" dirty="0" smtClean="0">
              <a:ea typeface="ＭＳ Ｐゴシック" pitchFamily="-111" charset="-128"/>
            </a:endParaRPr>
          </a:p>
          <a:p>
            <a:pPr lvl="1" eaLnBrk="1" hangingPunct="1">
              <a:buFont typeface="Wingdings 2" pitchFamily="-111" charset="2"/>
              <a:buNone/>
            </a:pPr>
            <a:endParaRPr lang="en-US" dirty="0" smtClean="0">
              <a:ea typeface="ＭＳ Ｐゴシック" pitchFamily="-111" charset="-128"/>
            </a:endParaRPr>
          </a:p>
        </p:txBody>
      </p:sp>
      <p:sp>
        <p:nvSpPr>
          <p:cNvPr id="922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DB4AE9C-0B17-48EB-8811-C623AD5ADF62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816429"/>
            <a:ext cx="8229600" cy="781050"/>
          </a:xfrm>
        </p:spPr>
        <p:txBody>
          <a:bodyPr/>
          <a:lstStyle/>
          <a:p>
            <a:pPr algn="ctr" eaLnBrk="1" hangingPunct="1"/>
            <a:r>
              <a:rPr lang="en-US" sz="4200" dirty="0" smtClean="0">
                <a:ea typeface="ＭＳ Ｐゴシック" pitchFamily="-111" charset="-128"/>
              </a:rPr>
              <a:t>WHO’S WHO IN THE COUNTY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82385" y="2149475"/>
            <a:ext cx="7979229" cy="438785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+mj-lt"/>
                <a:ea typeface="ＭＳ Ｐゴシック" pitchFamily="-111" charset="-128"/>
              </a:rPr>
              <a:t>County Executive Officer </a:t>
            </a:r>
            <a:r>
              <a:rPr lang="en-US" sz="2800" dirty="0" smtClean="0">
                <a:latin typeface="+mj-lt"/>
                <a:ea typeface="ＭＳ Ｐゴシック" pitchFamily="-111" charset="-128"/>
              </a:rPr>
              <a:t>(CEO) Larry Lees: grand jury’s rented space (“meeting room”); budget and administrative decisions</a:t>
            </a:r>
          </a:p>
          <a:p>
            <a:pPr eaLnBrk="1" hangingPunct="1"/>
            <a:endParaRPr lang="en-US" sz="1100" dirty="0" smtClean="0">
              <a:latin typeface="+mj-lt"/>
              <a:ea typeface="ＭＳ Ｐゴシック" pitchFamily="-111" charset="-128"/>
            </a:endParaRPr>
          </a:p>
          <a:p>
            <a:pPr eaLnBrk="1" hangingPunct="1"/>
            <a:r>
              <a:rPr lang="en-US" sz="2800" b="1" dirty="0" smtClean="0">
                <a:latin typeface="+mj-lt"/>
                <a:ea typeface="ＭＳ Ｐゴシック" pitchFamily="-111" charset="-128"/>
              </a:rPr>
              <a:t>County Administrative Office (CAO)</a:t>
            </a:r>
            <a:r>
              <a:rPr lang="en-US" sz="2800" dirty="0" smtClean="0">
                <a:latin typeface="+mj-lt"/>
                <a:ea typeface="ＭＳ Ｐゴシック" pitchFamily="-111" charset="-128"/>
              </a:rPr>
              <a:t>:  Jenn Duval, Statement of Economic Interests (Form 700); budget and administrative assistance</a:t>
            </a:r>
          </a:p>
          <a:p>
            <a:pPr eaLnBrk="1" hangingPunct="1"/>
            <a:endParaRPr lang="en-US" sz="1100" dirty="0" smtClean="0">
              <a:latin typeface="+mj-lt"/>
              <a:ea typeface="ＭＳ Ｐゴシック" pitchFamily="-111" charset="-128"/>
            </a:endParaRPr>
          </a:p>
          <a:p>
            <a:pPr eaLnBrk="1" hangingPunct="1"/>
            <a:r>
              <a:rPr lang="en-US" sz="2800" b="1" dirty="0" smtClean="0">
                <a:latin typeface="+mj-lt"/>
                <a:ea typeface="ＭＳ Ｐゴシック" pitchFamily="-111" charset="-128"/>
              </a:rPr>
              <a:t>Information Technology</a:t>
            </a:r>
            <a:r>
              <a:rPr lang="en-US" sz="2800" dirty="0" smtClean="0">
                <a:latin typeface="+mj-lt"/>
                <a:ea typeface="ＭＳ Ｐゴシック" pitchFamily="-111" charset="-128"/>
              </a:rPr>
              <a:t>: grand </a:t>
            </a:r>
            <a:r>
              <a:rPr lang="en-US" sz="2800" dirty="0">
                <a:latin typeface="+mj-lt"/>
                <a:ea typeface="ＭＳ Ｐゴシック" pitchFamily="-111" charset="-128"/>
              </a:rPr>
              <a:t>j</a:t>
            </a:r>
            <a:r>
              <a:rPr lang="en-US" sz="2800" dirty="0" smtClean="0">
                <a:latin typeface="+mj-lt"/>
                <a:ea typeface="ＭＳ Ｐゴシック" pitchFamily="-111" charset="-128"/>
              </a:rPr>
              <a:t>ury’s website and IT support services</a:t>
            </a:r>
          </a:p>
          <a:p>
            <a:pPr eaLnBrk="1" hangingPunct="1"/>
            <a:endParaRPr lang="en-US" dirty="0" smtClean="0">
              <a:ea typeface="ＭＳ Ｐゴシック" pitchFamily="-111" charset="-128"/>
            </a:endParaRPr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A7A75E9-F0E8-47C8-BE1C-E007BEA73F16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498475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4200" dirty="0" smtClean="0">
                <a:ea typeface="ＭＳ Ｐゴシック" pitchFamily="-111" charset="-128"/>
              </a:rPr>
              <a:t>WHO’S WHO IN THE COUNTY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109857" cy="4389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800" dirty="0" smtClean="0">
              <a:ea typeface="ＭＳ Ｐゴシック" pitchFamily="-111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+mj-lt"/>
                <a:ea typeface="ＭＳ Ｐゴシック" pitchFamily="-111" charset="-128"/>
              </a:rPr>
              <a:t>County mail room</a:t>
            </a:r>
            <a:r>
              <a:rPr lang="en-US" sz="2800" dirty="0" smtClean="0">
                <a:latin typeface="+mj-lt"/>
                <a:ea typeface="ＭＳ Ｐゴシック" pitchFamily="-111" charset="-128"/>
              </a:rPr>
              <a:t>: printing the bound Consolidated Final Report and the Procedures Manual</a:t>
            </a:r>
          </a:p>
          <a:p>
            <a:pPr eaLnBrk="1" hangingPunct="1">
              <a:lnSpc>
                <a:spcPct val="90000"/>
              </a:lnSpc>
            </a:pPr>
            <a:endParaRPr lang="en-US" sz="1100" dirty="0" smtClean="0">
              <a:latin typeface="+mj-lt"/>
              <a:ea typeface="ＭＳ Ｐゴシック" pitchFamily="-111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+mj-lt"/>
                <a:ea typeface="ＭＳ Ｐゴシック" pitchFamily="-111" charset="-128"/>
              </a:rPr>
              <a:t>County Counsel</a:t>
            </a:r>
            <a:r>
              <a:rPr lang="en-US" sz="2800" dirty="0" smtClean="0">
                <a:latin typeface="+mj-lt"/>
                <a:ea typeface="ＭＳ Ｐゴシック" pitchFamily="-111" charset="-128"/>
              </a:rPr>
              <a:t>: Senior Deputy County Counsel David Yorton, legal advisor on operations and civil investigations</a:t>
            </a:r>
          </a:p>
          <a:p>
            <a:pPr eaLnBrk="1" hangingPunct="1">
              <a:lnSpc>
                <a:spcPct val="90000"/>
              </a:lnSpc>
            </a:pPr>
            <a:endParaRPr lang="en-US" sz="1100" dirty="0" smtClean="0">
              <a:latin typeface="+mj-lt"/>
              <a:ea typeface="ＭＳ Ｐゴシック" pitchFamily="-111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+mj-lt"/>
                <a:ea typeface="ＭＳ Ｐゴシック" pitchFamily="-111" charset="-128"/>
              </a:rPr>
              <a:t>District Attorney</a:t>
            </a:r>
            <a:r>
              <a:rPr lang="en-US" sz="2800" dirty="0" smtClean="0">
                <a:latin typeface="+mj-lt"/>
                <a:ea typeface="ＭＳ Ｐゴシック" pitchFamily="-111" charset="-128"/>
              </a:rPr>
              <a:t>: DA Stephanie Bridgett, legal advisor for accusations, indictments, and if criminal activities are uncovered</a:t>
            </a:r>
          </a:p>
        </p:txBody>
      </p:sp>
      <p:sp>
        <p:nvSpPr>
          <p:cNvPr id="1126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DBB193D-AA39-427C-9B1A-8374C7254552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3580"/>
            <a:ext cx="8229600" cy="94433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700" dirty="0" smtClean="0">
                <a:ea typeface="ＭＳ Ｐゴシック" pitchFamily="-111" charset="-128"/>
              </a:rPr>
              <a:t>MONEY MATTERS </a:t>
            </a:r>
            <a:r>
              <a:rPr lang="en-US" sz="4500" dirty="0" smtClean="0">
                <a:ea typeface="ＭＳ Ｐゴシック" pitchFamily="-111" charset="-128"/>
              </a:rPr>
              <a:t/>
            </a:r>
            <a:br>
              <a:rPr lang="en-US" sz="4500" dirty="0" smtClean="0">
                <a:ea typeface="ＭＳ Ｐゴシック" pitchFamily="-111" charset="-128"/>
              </a:rPr>
            </a:br>
            <a:endParaRPr lang="en-US" sz="2800" dirty="0" smtClean="0">
              <a:ea typeface="ＭＳ Ｐゴシック" pitchFamily="-111" charset="-128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842299"/>
            <a:ext cx="8229600" cy="5099939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+mj-lt"/>
                <a:ea typeface="ＭＳ Ｐゴシック" pitchFamily="-111" charset="-128"/>
              </a:rPr>
              <a:t>County</a:t>
            </a:r>
            <a:r>
              <a:rPr lang="en-US" sz="2800" dirty="0" smtClean="0">
                <a:latin typeface="+mj-lt"/>
                <a:ea typeface="ＭＳ Ｐゴシック" pitchFamily="-111" charset="-128"/>
              </a:rPr>
              <a:t> pays each juror $15 per diem, plus mileage</a:t>
            </a:r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For any day juror attends one or more activities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800" dirty="0" smtClean="0">
                <a:latin typeface="+mj-lt"/>
                <a:ea typeface="ＭＳ Ｐゴシック" pitchFamily="-111" charset="-128"/>
              </a:rPr>
              <a:t>Activities: plenary or committee meetings if quorum present, or authorized interview or tour</a:t>
            </a:r>
          </a:p>
          <a:p>
            <a:pPr lvl="1"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Only one payment per day, even if several activities</a:t>
            </a:r>
          </a:p>
          <a:p>
            <a:pPr lvl="1" eaLnBrk="1" hangingPunct="1"/>
            <a:endParaRPr lang="en-US" sz="1100" dirty="0" smtClean="0">
              <a:latin typeface="+mj-lt"/>
              <a:ea typeface="ＭＳ Ｐゴシック" pitchFamily="-111" charset="-128"/>
            </a:endParaRPr>
          </a:p>
          <a:p>
            <a:pPr eaLnBrk="1" hangingPunct="1"/>
            <a:r>
              <a:rPr lang="en-US" sz="2800" dirty="0" smtClean="0">
                <a:latin typeface="+mj-lt"/>
                <a:ea typeface="ＭＳ Ｐゴシック" pitchFamily="-111" charset="-128"/>
              </a:rPr>
              <a:t>Jury has a </a:t>
            </a:r>
            <a:r>
              <a:rPr lang="en-US" sz="2800" b="1" dirty="0" smtClean="0">
                <a:latin typeface="+mj-lt"/>
                <a:ea typeface="ＭＳ Ｐゴシック" pitchFamily="-111" charset="-128"/>
              </a:rPr>
              <a:t>budget</a:t>
            </a:r>
            <a:r>
              <a:rPr lang="en-US" sz="2800" dirty="0" smtClean="0">
                <a:latin typeface="+mj-lt"/>
                <a:ea typeface="ＭＳ Ｐゴシック" pitchFamily="-111" charset="-128"/>
              </a:rPr>
              <a:t> that it must live within</a:t>
            </a:r>
          </a:p>
          <a:p>
            <a:pPr lvl="1" eaLnBrk="1" hangingPunct="1"/>
            <a:r>
              <a:rPr lang="en-US" sz="2800" dirty="0" smtClean="0">
                <a:latin typeface="Calibri" panose="020F0502020204030204" pitchFamily="34" charset="0"/>
                <a:ea typeface="ＭＳ Ｐゴシック" pitchFamily="-111" charset="-128"/>
                <a:cs typeface="Calibri" panose="020F0502020204030204" pitchFamily="34" charset="0"/>
              </a:rPr>
              <a:t>“Bundle” activities to control expenditures</a:t>
            </a:r>
          </a:p>
        </p:txBody>
      </p:sp>
      <p:sp>
        <p:nvSpPr>
          <p:cNvPr id="1229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47C59D-CF63-4F24-AECC-0734D8087516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004207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100" dirty="0" smtClean="0">
                <a:ea typeface="ＭＳ Ｐゴシック" pitchFamily="-111" charset="-128"/>
              </a:rPr>
              <a:t/>
            </a:r>
            <a:br>
              <a:rPr lang="en-US" sz="4100" dirty="0" smtClean="0">
                <a:ea typeface="ＭＳ Ｐゴシック" pitchFamily="-111" charset="-128"/>
              </a:rPr>
            </a:br>
            <a:r>
              <a:rPr lang="en-US" sz="4600" dirty="0" smtClean="0">
                <a:ea typeface="ＭＳ Ｐゴシック" pitchFamily="-111" charset="-128"/>
              </a:rPr>
              <a:t>“RULES OF PROCEDURE”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2100943"/>
            <a:ext cx="8131629" cy="4757057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+mj-lt"/>
                <a:ea typeface="ＭＳ Ｐゴシック" pitchFamily="-111" charset="-128"/>
              </a:rPr>
              <a:t>Penal Code requires each grand jury to adopt its own “rules of procedure”</a:t>
            </a:r>
            <a:endParaRPr lang="en-US" sz="2800" dirty="0" smtClean="0">
              <a:latin typeface="+mj-lt"/>
              <a:ea typeface="ＭＳ Ｐゴシック" pitchFamily="-111" charset="-128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+mj-lt"/>
                <a:ea typeface="ＭＳ Ｐゴシック" pitchFamily="-111" charset="-128"/>
              </a:rPr>
              <a:t>Your Grand Jury Procedures Manual constitutes your rules of procedure</a:t>
            </a:r>
            <a:endParaRPr lang="en-US" sz="2800" dirty="0" smtClean="0">
              <a:latin typeface="+mj-lt"/>
              <a:ea typeface="ＭＳ Ｐゴシック" pitchFamily="-111" charset="-128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+mj-lt"/>
                <a:ea typeface="ＭＳ Ｐゴシック" pitchFamily="-111" charset="-128"/>
              </a:rPr>
              <a:t>Review and adopt (by section) ASAP, so you can start your work</a:t>
            </a:r>
          </a:p>
          <a:p>
            <a:pPr eaLnBrk="1" hangingPunct="1">
              <a:spcBef>
                <a:spcPts val="0"/>
              </a:spcBef>
            </a:pPr>
            <a:r>
              <a:rPr lang="en-US" sz="3200" dirty="0" smtClean="0">
                <a:latin typeface="+mj-lt"/>
                <a:ea typeface="ＭＳ Ｐゴシック" pitchFamily="-111" charset="-128"/>
              </a:rPr>
              <a:t>May amend as needed</a:t>
            </a:r>
          </a:p>
        </p:txBody>
      </p:sp>
      <p:sp>
        <p:nvSpPr>
          <p:cNvPr id="1331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3D700D-4FB7-411A-9EE4-727D038A2B0E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2113</TotalTime>
  <Words>1562</Words>
  <Application>Microsoft Office PowerPoint</Application>
  <PresentationFormat>On-screen Show (4:3)</PresentationFormat>
  <Paragraphs>337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ＭＳ Ｐゴシック</vt:lpstr>
      <vt:lpstr>Arial</vt:lpstr>
      <vt:lpstr>Calibri</vt:lpstr>
      <vt:lpstr>Constantia</vt:lpstr>
      <vt:lpstr>Times New Roman</vt:lpstr>
      <vt:lpstr>Wingdings 2</vt:lpstr>
      <vt:lpstr>Flow</vt:lpstr>
      <vt:lpstr>ORIENTATION: Grand Jury 101</vt:lpstr>
      <vt:lpstr>GRAND JURY 101 PART 1: GETTING STARTED</vt:lpstr>
      <vt:lpstr>THE JURY’S RELATIONSHIP WITH THE SUPERIOR COURT</vt:lpstr>
      <vt:lpstr>WHO’S WHO IN THE COURT</vt:lpstr>
      <vt:lpstr>THE JURY’S RELATIONSHIP WITH THE COUNTY </vt:lpstr>
      <vt:lpstr>WHO’S WHO IN THE COUNTY</vt:lpstr>
      <vt:lpstr>WHO’S WHO IN THE COUNTY</vt:lpstr>
      <vt:lpstr>MONEY MATTERS  </vt:lpstr>
      <vt:lpstr> “RULES OF PROCEDURE”</vt:lpstr>
      <vt:lpstr> PROCEDURES MANUAL</vt:lpstr>
      <vt:lpstr>INTRODUCTORY CHAPTERS (1 and 2) </vt:lpstr>
      <vt:lpstr>CONDUCT AND OPERATIONAL PROCEDURES (Chapter 3)</vt:lpstr>
      <vt:lpstr>GRAND JURY MEETINGS  (Chapter 3)</vt:lpstr>
      <vt:lpstr>ATTENDANCE AT MEETINGS (Chapter 3)</vt:lpstr>
      <vt:lpstr>TIMELINE OF GRAND JURY ACTIVITIES (Chapter 3)</vt:lpstr>
      <vt:lpstr>COMING UP THIS AFTERNOON</vt:lpstr>
      <vt:lpstr>QUESTIONS</vt:lpstr>
      <vt:lpstr>GRAND JURY 101:  PART 2: OFFICERS/COMMITTEES</vt:lpstr>
      <vt:lpstr>OFFICERS (Chapter 4)</vt:lpstr>
      <vt:lpstr>FOREPERSON’S ROLE</vt:lpstr>
      <vt:lpstr>FOREPERSON’S DUTIES</vt:lpstr>
      <vt:lpstr>FOREPERSON PRO TEM</vt:lpstr>
      <vt:lpstr>RECORDING SECRETARY</vt:lpstr>
      <vt:lpstr>CORRESPONDING SECRETARY</vt:lpstr>
      <vt:lpstr>SERGEANT-AT-ARMS</vt:lpstr>
      <vt:lpstr>INFORMATION TECHNOLOGY LIAISON</vt:lpstr>
      <vt:lpstr>COMMITTEES (Chapter 5)</vt:lpstr>
      <vt:lpstr> DUTIES OF   INVESTIGATIVE COMMITTEES</vt:lpstr>
      <vt:lpstr>ADMINISTRATIVE  AND AD HOC COMMITTEES</vt:lpstr>
      <vt:lpstr>SELECTION PROCESS</vt:lpstr>
      <vt:lpstr>QUESTIONS?</vt:lpstr>
      <vt:lpstr>GRAND JURY 101:  PART 3: LEGAL ISSUES</vt:lpstr>
      <vt:lpstr>GRAND JUROR ETHICS (Chapter 3)</vt:lpstr>
      <vt:lpstr>SECRECY AND  CONFIDENTIALITY (Chapter 3)</vt:lpstr>
      <vt:lpstr>ADVISORS (Chapter 8)</vt:lpstr>
      <vt:lpstr>GETTING LEGAL ADVICE</vt:lpstr>
      <vt:lpstr>GRAND JURY LAW (Chapter 10)</vt:lpstr>
      <vt:lpstr>OTHER TOPICS COVERED BY YOUR MANUAL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ORIENTATION: Grand Jury 101</dc:title>
  <dc:creator>Office 2004 Test Drive User</dc:creator>
  <cp:lastModifiedBy>Marsha Caranci</cp:lastModifiedBy>
  <cp:revision>89</cp:revision>
  <cp:lastPrinted>2018-06-13T17:00:58Z</cp:lastPrinted>
  <dcterms:created xsi:type="dcterms:W3CDTF">2012-06-24T19:23:42Z</dcterms:created>
  <dcterms:modified xsi:type="dcterms:W3CDTF">2019-06-08T19:54:49Z</dcterms:modified>
</cp:coreProperties>
</file>